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rchivo" pitchFamily="2" charset="77"/>
      <p:regular r:id="rId31"/>
      <p:bold r:id="rId32"/>
      <p:italic r:id="rId33"/>
      <p:boldItalic r:id="rId34"/>
    </p:embeddedFont>
    <p:embeddedFont>
      <p:font typeface="Archivo Light" pitchFamily="2" charset="77"/>
      <p:regular r:id="rId35"/>
      <p:bold r:id="rId36"/>
      <p:italic r:id="rId37"/>
      <p:boldItalic r:id="rId38"/>
    </p:embeddedFont>
    <p:embeddedFont>
      <p:font typeface="Barlow" pitchFamily="2" charset="77"/>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Jost" pitchFamily="2" charset="77"/>
      <p:regular r:id="rId47"/>
      <p:bold r:id="rId48"/>
      <p:italic r:id="rId49"/>
      <p:boldItalic r:id="rId50"/>
    </p:embeddedFont>
    <p:embeddedFont>
      <p:font typeface="Quicksand" pitchFamily="2" charset="77"/>
      <p:regular r:id="rId51"/>
      <p:bold r:id="rId52"/>
    </p:embeddedFont>
    <p:embeddedFont>
      <p:font typeface="Quicksand Light" pitchFamily="2" charset="77"/>
      <p:regular r:id="rId53"/>
      <p:bold r:id="rId54"/>
    </p:embeddedFont>
    <p:embeddedFont>
      <p:font typeface="Quicksand Medium" pitchFamily="2" charset="77"/>
      <p:regular r:id="rId55"/>
      <p:bold r:id="rId56"/>
    </p:embeddedFont>
    <p:embeddedFont>
      <p:font typeface="Quicksand SemiBold" pitchFamily="2" charset="77"/>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e Sorensen" initials="" lastIdx="1" clrIdx="0"/>
  <p:cmAuthor id="1" name="Kirsten Kling"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82"/>
  </p:normalViewPr>
  <p:slideViewPr>
    <p:cSldViewPr snapToGrid="0">
      <p:cViewPr varScale="1">
        <p:scale>
          <a:sx n="159" d="100"/>
          <a:sy n="159" d="100"/>
        </p:scale>
        <p:origin x="5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4c37861fa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e4c37861f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4c37861fa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4c37861f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4c37861fa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e4c37861f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4c37861fa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4c37861f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4c37861fa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4c37861f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4c37861fa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4c37861f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4c37861fa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4c37861f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4c37861fa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4c37861fa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4c37861fa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4c37861fa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4c37861fa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4c37861f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4c37861fa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4c37861fa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9b6d497d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39b6d497d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c37861fa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c37861fa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4c37861fa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4c37861fa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4c37861fa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4c37861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4c37861fa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4c37861fa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4c37861fa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4c37861fa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4c37861fa_0_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e4c37861fa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4c37861fa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4c37861fa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4c37861fa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4c37861f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4c37861fa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4c37861f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4c37861f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4c37861f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4c37861fa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4c37861fa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4c37861fa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4c37861f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4c37861fa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4c37861fa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4c37861fa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4c37861fa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24652" y="4663225"/>
            <a:ext cx="3966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p:nvPr/>
        </p:nvSpPr>
        <p:spPr>
          <a:xfrm>
            <a:off x="0" y="329125"/>
            <a:ext cx="69300" cy="75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8624652" y="4663225"/>
            <a:ext cx="3966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4"/>
          <p:cNvSpPr/>
          <p:nvPr/>
        </p:nvSpPr>
        <p:spPr>
          <a:xfrm>
            <a:off x="0" y="329125"/>
            <a:ext cx="69300" cy="75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56"/>
        <p:cNvGrpSpPr/>
        <p:nvPr/>
      </p:nvGrpSpPr>
      <p:grpSpPr>
        <a:xfrm>
          <a:off x="0" y="0"/>
          <a:ext cx="0" cy="0"/>
          <a:chOff x="0" y="0"/>
          <a:chExt cx="0" cy="0"/>
        </a:xfrm>
      </p:grpSpPr>
      <p:sp>
        <p:nvSpPr>
          <p:cNvPr id="57" name="Google Shape;57;p15"/>
          <p:cNvSpPr txBox="1">
            <a:spLocks noGrp="1"/>
          </p:cNvSpPr>
          <p:nvPr>
            <p:ph type="sldNum" idx="12"/>
          </p:nvPr>
        </p:nvSpPr>
        <p:spPr>
          <a:xfrm>
            <a:off x="8624652" y="4663225"/>
            <a:ext cx="3966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5"/>
          <p:cNvSpPr/>
          <p:nvPr/>
        </p:nvSpPr>
        <p:spPr>
          <a:xfrm>
            <a:off x="0" y="329125"/>
            <a:ext cx="69300" cy="753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59"/>
        <p:cNvGrpSpPr/>
        <p:nvPr/>
      </p:nvGrpSpPr>
      <p:grpSpPr>
        <a:xfrm>
          <a:off x="0" y="0"/>
          <a:ext cx="0" cy="0"/>
          <a:chOff x="0" y="0"/>
          <a:chExt cx="0" cy="0"/>
        </a:xfrm>
      </p:grpSpPr>
      <p:sp>
        <p:nvSpPr>
          <p:cNvPr id="60" name="Google Shape;60;p16"/>
          <p:cNvSpPr txBox="1">
            <a:spLocks noGrp="1"/>
          </p:cNvSpPr>
          <p:nvPr>
            <p:ph type="sldNum" idx="12"/>
          </p:nvPr>
        </p:nvSpPr>
        <p:spPr>
          <a:xfrm>
            <a:off x="8624652" y="4663225"/>
            <a:ext cx="3966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6"/>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Barlow"/>
              <a:buChar char="●"/>
              <a:defRPr sz="1800">
                <a:solidFill>
                  <a:schemeClr val="dk2"/>
                </a:solidFill>
                <a:latin typeface="Barlow"/>
                <a:ea typeface="Barlow"/>
                <a:cs typeface="Barlow"/>
                <a:sym typeface="Barlow"/>
              </a:defRPr>
            </a:lvl1pPr>
            <a:lvl2pPr marL="914400" lvl="1"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marL="1371600" lvl="2"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marL="1828800" lvl="3"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marL="2286000" lvl="4"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marL="2743200" lvl="5"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marL="3200400" lvl="6"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marL="3657600" lvl="7"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marL="4114800" lvl="8" indent="-317500">
              <a:lnSpc>
                <a:spcPct val="115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proto/SNeyeJdxq2OBYNuDhL9Fkx/Fairweather_Example?page-id=409%3A710&amp;type=design&amp;node-id=410-810&amp;viewport=641%2C469%2C0.52&amp;t=A7vmu6wr8kuQq79n-1&amp;scaling=min-zoom&amp;mode=design"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www.figma.com/proto/SNeyeJdxq2OBYNuDhL9Fkx/Fairweather_Example?page-id=239%3A1776&amp;type=design&amp;node-id=440-1389&amp;viewport=486%2C407%2C0.11&amp;t=ThZyQSJucwnUIJps-1&amp;scaling=scale-down&amp;mode=design" TargetMode="External"/><Relationship Id="rId5" Type="http://schemas.openxmlformats.org/officeDocument/2006/relationships/hyperlink" Target="https://www.figma.com/proto/SNeyeJdxq2OBYNuDhL9Fkx/Fairweather_Example?page-id=239%3A1775&amp;type=design&amp;node-id=440-893&amp;viewport=192%2C856%2C0.1&amp;t=mGwLD5qcX2qx91tH-1&amp;scaling=scale-down-width&amp;mode=design"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hyperlink" Target="https://www.figma.com/proto/SNeyeJdxq2OBYNuDhL9Fkx/Fairweather_Example?page-id=204%3A1790&amp;type=design&amp;node-id=204-1795&amp;viewport=192%2C856%2C0.1&amp;t=fIKwwoessZcMxxtg-1&amp;scaling=scale-down&amp;starting-point-node-id=204%3A1795&amp;mode=design" TargetMode="External"/><Relationship Id="rId5" Type="http://schemas.openxmlformats.org/officeDocument/2006/relationships/hyperlink" Target="https://www.figma.com/proto/SNeyeJdxq2OBYNuDhL9Fkx/Fairweather_Example?page-id=204%3A303&amp;type=design&amp;node-id=204-304&amp;viewport=802%2C407%2C0.15&amp;t=EMROmO3CWyIIInHM-1&amp;scaling=scale-down-width&amp;starting-point-node-id=204%3A304&amp;mode=design"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5"/>
        <p:cNvGrpSpPr/>
        <p:nvPr/>
      </p:nvGrpSpPr>
      <p:grpSpPr>
        <a:xfrm>
          <a:off x="0" y="0"/>
          <a:ext cx="0" cy="0"/>
          <a:chOff x="0" y="0"/>
          <a:chExt cx="0" cy="0"/>
        </a:xfrm>
      </p:grpSpPr>
      <p:sp>
        <p:nvSpPr>
          <p:cNvPr id="66" name="Google Shape;66;p17"/>
          <p:cNvSpPr txBox="1"/>
          <p:nvPr/>
        </p:nvSpPr>
        <p:spPr>
          <a:xfrm>
            <a:off x="517675" y="2644750"/>
            <a:ext cx="17784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FFFFFF"/>
                </a:solidFill>
                <a:latin typeface="Quicksand Medium"/>
                <a:ea typeface="Quicksand Medium"/>
                <a:cs typeface="Quicksand Medium"/>
                <a:sym typeface="Quicksand Medium"/>
              </a:rPr>
              <a:t>Your name</a:t>
            </a:r>
            <a:endParaRPr sz="2400">
              <a:solidFill>
                <a:srgbClr val="FFFFFF"/>
              </a:solidFill>
              <a:latin typeface="Quicksand Medium"/>
              <a:ea typeface="Quicksand Medium"/>
              <a:cs typeface="Quicksand Medium"/>
              <a:sym typeface="Quicksand Medium"/>
            </a:endParaRPr>
          </a:p>
        </p:txBody>
      </p:sp>
      <p:pic>
        <p:nvPicPr>
          <p:cNvPr id="67" name="Google Shape;67;p17"/>
          <p:cNvPicPr preferRelativeResize="0"/>
          <p:nvPr/>
        </p:nvPicPr>
        <p:blipFill rotWithShape="1">
          <a:blip r:embed="rId3">
            <a:alphaModFix/>
          </a:blip>
          <a:srcRect/>
          <a:stretch/>
        </p:blipFill>
        <p:spPr>
          <a:xfrm>
            <a:off x="517675" y="1944636"/>
            <a:ext cx="2643175" cy="598250"/>
          </a:xfrm>
          <a:prstGeom prst="rect">
            <a:avLst/>
          </a:prstGeom>
          <a:noFill/>
          <a:ln>
            <a:noFill/>
          </a:ln>
        </p:spPr>
      </p:pic>
      <p:pic>
        <p:nvPicPr>
          <p:cNvPr id="68" name="Google Shape;68;p17"/>
          <p:cNvPicPr preferRelativeResize="0"/>
          <p:nvPr/>
        </p:nvPicPr>
        <p:blipFill>
          <a:blip r:embed="rId4">
            <a:alphaModFix/>
          </a:blip>
          <a:stretch>
            <a:fillRect/>
          </a:stretch>
        </p:blipFill>
        <p:spPr>
          <a:xfrm>
            <a:off x="4697539" y="1457325"/>
            <a:ext cx="3924300" cy="2228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4"/>
        <p:cNvGrpSpPr/>
        <p:nvPr/>
      </p:nvGrpSpPr>
      <p:grpSpPr>
        <a:xfrm>
          <a:off x="0" y="0"/>
          <a:ext cx="0" cy="0"/>
          <a:chOff x="0" y="0"/>
          <a:chExt cx="0" cy="0"/>
        </a:xfrm>
      </p:grpSpPr>
      <p:sp>
        <p:nvSpPr>
          <p:cNvPr id="155" name="Google Shape;155;p26"/>
          <p:cNvSpPr txBox="1"/>
          <p:nvPr/>
        </p:nvSpPr>
        <p:spPr>
          <a:xfrm>
            <a:off x="3721275" y="1725150"/>
            <a:ext cx="26223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dk1"/>
              </a:buClr>
              <a:buSzPts val="1400"/>
              <a:buFont typeface="Quicksand Medium"/>
              <a:buChar char="●"/>
            </a:pPr>
            <a:r>
              <a:rPr lang="en">
                <a:solidFill>
                  <a:schemeClr val="dk1"/>
                </a:solidFill>
                <a:latin typeface="Quicksand Medium"/>
                <a:ea typeface="Quicksand Medium"/>
                <a:cs typeface="Quicksand Medium"/>
                <a:sym typeface="Quicksand Medium"/>
              </a:rPr>
              <a:t>Sitemap</a:t>
            </a:r>
            <a:endParaRPr>
              <a:solidFill>
                <a:schemeClr val="dk1"/>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chemeClr val="dk1"/>
              </a:buClr>
              <a:buSzPts val="1400"/>
              <a:buFont typeface="Quicksand Medium"/>
              <a:buChar char="●"/>
            </a:pPr>
            <a:r>
              <a:rPr lang="en">
                <a:solidFill>
                  <a:schemeClr val="dk1"/>
                </a:solidFill>
                <a:latin typeface="Quicksand Medium"/>
                <a:ea typeface="Quicksand Medium"/>
                <a:cs typeface="Quicksand Medium"/>
                <a:sym typeface="Quicksand Medium"/>
              </a:rPr>
              <a:t>Paper wireframes</a:t>
            </a:r>
            <a:endParaRPr>
              <a:solidFill>
                <a:schemeClr val="dk1"/>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chemeClr val="dk1"/>
              </a:buClr>
              <a:buSzPts val="1400"/>
              <a:buFont typeface="Quicksand Medium"/>
              <a:buChar char="●"/>
            </a:pPr>
            <a:r>
              <a:rPr lang="en">
                <a:solidFill>
                  <a:schemeClr val="dk1"/>
                </a:solidFill>
                <a:latin typeface="Quicksand Medium"/>
                <a:ea typeface="Quicksand Medium"/>
                <a:cs typeface="Quicksand Medium"/>
                <a:sym typeface="Quicksand Medium"/>
              </a:rPr>
              <a:t>Digital wireframes</a:t>
            </a:r>
            <a:endParaRPr>
              <a:solidFill>
                <a:schemeClr val="dk1"/>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chemeClr val="dk1"/>
              </a:buClr>
              <a:buSzPts val="1400"/>
              <a:buFont typeface="Quicksand Medium"/>
              <a:buChar char="●"/>
            </a:pPr>
            <a:r>
              <a:rPr lang="en">
                <a:solidFill>
                  <a:schemeClr val="dk1"/>
                </a:solidFill>
                <a:latin typeface="Quicksand Medium"/>
                <a:ea typeface="Quicksand Medium"/>
                <a:cs typeface="Quicksand Medium"/>
                <a:sym typeface="Quicksand Medium"/>
              </a:rPr>
              <a:t>Low-fidelity prototype</a:t>
            </a:r>
            <a:endParaRPr>
              <a:solidFill>
                <a:schemeClr val="dk1"/>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chemeClr val="dk1"/>
              </a:buClr>
              <a:buSzPts val="1400"/>
              <a:buFont typeface="Quicksand Medium"/>
              <a:buChar char="●"/>
            </a:pPr>
            <a:r>
              <a:rPr lang="en">
                <a:solidFill>
                  <a:schemeClr val="dk1"/>
                </a:solidFill>
                <a:latin typeface="Quicksand Medium"/>
                <a:ea typeface="Quicksand Medium"/>
                <a:cs typeface="Quicksand Medium"/>
                <a:sym typeface="Quicksand Medium"/>
              </a:rPr>
              <a:t>Usability studies</a:t>
            </a:r>
            <a:endParaRPr>
              <a:solidFill>
                <a:schemeClr val="dk1"/>
              </a:solidFill>
              <a:latin typeface="Quicksand Medium"/>
              <a:ea typeface="Quicksand Medium"/>
              <a:cs typeface="Quicksand Medium"/>
              <a:sym typeface="Quicksand Medium"/>
            </a:endParaRPr>
          </a:p>
        </p:txBody>
      </p:sp>
      <p:sp>
        <p:nvSpPr>
          <p:cNvPr id="156" name="Google Shape;156;p26"/>
          <p:cNvSpPr txBox="1"/>
          <p:nvPr/>
        </p:nvSpPr>
        <p:spPr>
          <a:xfrm>
            <a:off x="1330500" y="2082300"/>
            <a:ext cx="19050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b="1">
                <a:solidFill>
                  <a:schemeClr val="dk1"/>
                </a:solidFill>
                <a:latin typeface="Jost"/>
                <a:ea typeface="Jost"/>
                <a:cs typeface="Jost"/>
                <a:sym typeface="Jost"/>
              </a:rPr>
              <a:t>Starting</a:t>
            </a:r>
            <a:endParaRPr sz="2400" b="1">
              <a:solidFill>
                <a:schemeClr val="dk1"/>
              </a:solidFill>
              <a:latin typeface="Jost"/>
              <a:ea typeface="Jost"/>
              <a:cs typeface="Jost"/>
              <a:sym typeface="Jost"/>
            </a:endParaRPr>
          </a:p>
          <a:p>
            <a:pPr marL="0" lvl="0" indent="0" algn="r" rtl="0">
              <a:lnSpc>
                <a:spcPct val="115000"/>
              </a:lnSpc>
              <a:spcBef>
                <a:spcPts val="0"/>
              </a:spcBef>
              <a:spcAft>
                <a:spcPts val="0"/>
              </a:spcAft>
              <a:buNone/>
            </a:pPr>
            <a:r>
              <a:rPr lang="en" sz="2400" b="1">
                <a:solidFill>
                  <a:schemeClr val="dk1"/>
                </a:solidFill>
                <a:latin typeface="Jost"/>
                <a:ea typeface="Jost"/>
                <a:cs typeface="Jost"/>
                <a:sym typeface="Jost"/>
              </a:rPr>
              <a:t>the design</a:t>
            </a:r>
            <a:endParaRPr sz="2400" b="1">
              <a:solidFill>
                <a:schemeClr val="dk1"/>
              </a:solidFill>
              <a:latin typeface="Jost"/>
              <a:ea typeface="Jost"/>
              <a:cs typeface="Jost"/>
              <a:sym typeface="Jost"/>
            </a:endParaRPr>
          </a:p>
        </p:txBody>
      </p:sp>
      <p:cxnSp>
        <p:nvCxnSpPr>
          <p:cNvPr id="157" name="Google Shape;157;p26"/>
          <p:cNvCxnSpPr/>
          <p:nvPr/>
        </p:nvCxnSpPr>
        <p:spPr>
          <a:xfrm>
            <a:off x="3496700" y="1867125"/>
            <a:ext cx="0" cy="1428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Sitemap</a:t>
            </a:r>
            <a:endParaRPr sz="2400" b="1">
              <a:solidFill>
                <a:schemeClr val="accent6"/>
              </a:solidFill>
              <a:latin typeface="Jost"/>
              <a:ea typeface="Jost"/>
              <a:cs typeface="Jost"/>
              <a:sym typeface="Jost"/>
            </a:endParaRPr>
          </a:p>
        </p:txBody>
      </p:sp>
      <p:sp>
        <p:nvSpPr>
          <p:cNvPr id="163" name="Google Shape;163;p27"/>
          <p:cNvSpPr txBox="1"/>
          <p:nvPr/>
        </p:nvSpPr>
        <p:spPr>
          <a:xfrm>
            <a:off x="517675" y="1522550"/>
            <a:ext cx="2421300" cy="23088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built user-focused flows to ensure that my personas can successfully complete their key objectives while reducing the existing pain points.</a:t>
            </a:r>
            <a:endParaRPr sz="1200">
              <a:solidFill>
                <a:schemeClr val="dk1"/>
              </a:solidFill>
              <a:latin typeface="Quicksand Medium"/>
              <a:ea typeface="Quicksand Medium"/>
              <a:cs typeface="Quicksand Medium"/>
              <a:sym typeface="Quicksand Medium"/>
            </a:endParaRPr>
          </a:p>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Quicksand Medium"/>
              <a:ea typeface="Quicksand Medium"/>
              <a:cs typeface="Quicksand Medium"/>
              <a:sym typeface="Quicksand Medium"/>
            </a:endParaRPr>
          </a:p>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To view a larger version of this sitemap, follow the link </a:t>
            </a:r>
            <a:r>
              <a:rPr lang="en" sz="1200" u="sng">
                <a:solidFill>
                  <a:schemeClr val="hlink"/>
                </a:solidFill>
                <a:latin typeface="Quicksand Medium"/>
                <a:ea typeface="Quicksand Medium"/>
                <a:cs typeface="Quicksand Medium"/>
                <a:sym typeface="Quicksand Medium"/>
                <a:hlinkClick r:id="rId3"/>
              </a:rPr>
              <a:t>here</a:t>
            </a:r>
            <a:r>
              <a:rPr lang="en" sz="1200">
                <a:solidFill>
                  <a:schemeClr val="dk1"/>
                </a:solidFill>
                <a:latin typeface="Quicksand Medium"/>
                <a:ea typeface="Quicksand Medium"/>
                <a:cs typeface="Quicksand Medium"/>
                <a:sym typeface="Quicksand Medium"/>
              </a:rPr>
              <a:t>.</a:t>
            </a:r>
            <a:endParaRPr sz="1200">
              <a:solidFill>
                <a:schemeClr val="dk1"/>
              </a:solidFill>
              <a:latin typeface="Quicksand Medium"/>
              <a:ea typeface="Quicksand Medium"/>
              <a:cs typeface="Quicksand Medium"/>
              <a:sym typeface="Quicksand Medium"/>
            </a:endParaRPr>
          </a:p>
        </p:txBody>
      </p:sp>
      <p:pic>
        <p:nvPicPr>
          <p:cNvPr id="164" name="Google Shape;164;p27"/>
          <p:cNvPicPr preferRelativeResize="0"/>
          <p:nvPr/>
        </p:nvPicPr>
        <p:blipFill>
          <a:blip r:embed="rId4">
            <a:alphaModFix/>
          </a:blip>
          <a:stretch>
            <a:fillRect/>
          </a:stretch>
        </p:blipFill>
        <p:spPr>
          <a:xfrm>
            <a:off x="5217950" y="203150"/>
            <a:ext cx="2919851" cy="473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170" name="Google Shape;170;p2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Paper wireframes </a:t>
            </a:r>
            <a:endParaRPr sz="2400" b="1">
              <a:solidFill>
                <a:schemeClr val="accent6"/>
              </a:solidFill>
              <a:latin typeface="Jost"/>
              <a:ea typeface="Jost"/>
              <a:cs typeface="Jost"/>
              <a:sym typeface="Jost"/>
            </a:endParaRPr>
          </a:p>
        </p:txBody>
      </p:sp>
      <p:sp>
        <p:nvSpPr>
          <p:cNvPr id="171" name="Google Shape;171;p28"/>
          <p:cNvSpPr txBox="1"/>
          <p:nvPr/>
        </p:nvSpPr>
        <p:spPr>
          <a:xfrm>
            <a:off x="517675" y="1522550"/>
            <a:ext cx="2421300" cy="12006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Focusing on the core features identified during user research, I sketched the first wireframes using pen and paper. </a:t>
            </a:r>
            <a:endParaRPr sz="1200">
              <a:solidFill>
                <a:schemeClr val="dk1"/>
              </a:solidFill>
              <a:latin typeface="Quicksand Medium"/>
              <a:ea typeface="Quicksand Medium"/>
              <a:cs typeface="Quicksand Medium"/>
              <a:sym typeface="Quicksand Medium"/>
            </a:endParaRPr>
          </a:p>
        </p:txBody>
      </p:sp>
      <p:pic>
        <p:nvPicPr>
          <p:cNvPr id="172" name="Google Shape;172;p28"/>
          <p:cNvPicPr preferRelativeResize="0"/>
          <p:nvPr/>
        </p:nvPicPr>
        <p:blipFill>
          <a:blip r:embed="rId3">
            <a:alphaModFix/>
          </a:blip>
          <a:stretch>
            <a:fillRect/>
          </a:stretch>
        </p:blipFill>
        <p:spPr>
          <a:xfrm>
            <a:off x="4477138" y="987887"/>
            <a:ext cx="4498975" cy="316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txBox="1"/>
          <p:nvPr/>
        </p:nvSpPr>
        <p:spPr>
          <a:xfrm>
            <a:off x="517675" y="524350"/>
            <a:ext cx="3879600" cy="12930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Paper wireframe </a:t>
            </a:r>
            <a:endParaRPr sz="2400" b="1">
              <a:solidFill>
                <a:schemeClr val="accent6"/>
              </a:solidFill>
              <a:latin typeface="Jost"/>
              <a:ea typeface="Jost"/>
              <a:cs typeface="Jost"/>
              <a:sym typeface="Jost"/>
            </a:endParaRPr>
          </a:p>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screen size</a:t>
            </a:r>
            <a:br>
              <a:rPr lang="en" sz="2400" b="1">
                <a:solidFill>
                  <a:schemeClr val="accent6"/>
                </a:solidFill>
                <a:latin typeface="Jost"/>
                <a:ea typeface="Jost"/>
                <a:cs typeface="Jost"/>
                <a:sym typeface="Jost"/>
              </a:rPr>
            </a:br>
            <a:r>
              <a:rPr lang="en" sz="2400" b="1">
                <a:solidFill>
                  <a:schemeClr val="accent6"/>
                </a:solidFill>
                <a:latin typeface="Jost"/>
                <a:ea typeface="Jost"/>
                <a:cs typeface="Jost"/>
                <a:sym typeface="Jost"/>
              </a:rPr>
              <a:t>variation(s) </a:t>
            </a:r>
            <a:endParaRPr sz="2400" b="1">
              <a:solidFill>
                <a:schemeClr val="accent6"/>
              </a:solidFill>
              <a:latin typeface="Jost"/>
              <a:ea typeface="Jost"/>
              <a:cs typeface="Jost"/>
              <a:sym typeface="Jost"/>
            </a:endParaRPr>
          </a:p>
        </p:txBody>
      </p:sp>
      <p:sp>
        <p:nvSpPr>
          <p:cNvPr id="179" name="Google Shape;179;p29"/>
          <p:cNvSpPr txBox="1"/>
          <p:nvPr/>
        </p:nvSpPr>
        <p:spPr>
          <a:xfrm>
            <a:off x="517675" y="1968775"/>
            <a:ext cx="2421300" cy="17547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drafted iterations of each screen on paper. </a:t>
            </a:r>
            <a:endParaRPr sz="1200">
              <a:solidFill>
                <a:schemeClr val="dk1"/>
              </a:solidFill>
              <a:latin typeface="Quicksand Medium"/>
              <a:ea typeface="Quicksand Medium"/>
              <a:cs typeface="Quicksand Medium"/>
              <a:sym typeface="Quicksand Medium"/>
            </a:endParaRPr>
          </a:p>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also started to work on designs for additional screen sizes to make sure the site would be fully responsive.</a:t>
            </a:r>
            <a:endParaRPr sz="1200">
              <a:solidFill>
                <a:schemeClr val="dk1"/>
              </a:solidFill>
              <a:latin typeface="Quicksand Medium"/>
              <a:ea typeface="Quicksand Medium"/>
              <a:cs typeface="Quicksand Medium"/>
              <a:sym typeface="Quicksand Medium"/>
            </a:endParaRPr>
          </a:p>
        </p:txBody>
      </p:sp>
      <p:pic>
        <p:nvPicPr>
          <p:cNvPr id="180" name="Google Shape;180;p29"/>
          <p:cNvPicPr preferRelativeResize="0"/>
          <p:nvPr/>
        </p:nvPicPr>
        <p:blipFill>
          <a:blip r:embed="rId3">
            <a:alphaModFix/>
          </a:blip>
          <a:stretch>
            <a:fillRect/>
          </a:stretch>
        </p:blipFill>
        <p:spPr>
          <a:xfrm>
            <a:off x="4397275" y="1744800"/>
            <a:ext cx="2675599" cy="1883901"/>
          </a:xfrm>
          <a:prstGeom prst="rect">
            <a:avLst/>
          </a:prstGeom>
          <a:noFill/>
          <a:ln>
            <a:noFill/>
          </a:ln>
        </p:spPr>
      </p:pic>
      <p:pic>
        <p:nvPicPr>
          <p:cNvPr id="181" name="Google Shape;181;p29"/>
          <p:cNvPicPr preferRelativeResize="0"/>
          <p:nvPr/>
        </p:nvPicPr>
        <p:blipFill>
          <a:blip r:embed="rId4">
            <a:alphaModFix/>
          </a:blip>
          <a:stretch>
            <a:fillRect/>
          </a:stretch>
        </p:blipFill>
        <p:spPr>
          <a:xfrm>
            <a:off x="7156825" y="1111050"/>
            <a:ext cx="1790201" cy="292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Digital wireframes </a:t>
            </a:r>
            <a:endParaRPr sz="2400" b="1">
              <a:solidFill>
                <a:schemeClr val="accent6"/>
              </a:solidFill>
              <a:latin typeface="Jost"/>
              <a:ea typeface="Jost"/>
              <a:cs typeface="Jost"/>
              <a:sym typeface="Jost"/>
            </a:endParaRPr>
          </a:p>
        </p:txBody>
      </p:sp>
      <p:sp>
        <p:nvSpPr>
          <p:cNvPr id="187" name="Google Shape;187;p30"/>
          <p:cNvSpPr txBox="1"/>
          <p:nvPr/>
        </p:nvSpPr>
        <p:spPr>
          <a:xfrm>
            <a:off x="517675" y="1522550"/>
            <a:ext cx="2421300" cy="23088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Using wireframes, I put my ideas on paper first and then started to make high-fidelity wireframes. After dozens of iterations, these are the wireframes that best represented user flow and met user needs.</a:t>
            </a:r>
            <a:endParaRPr sz="1200">
              <a:solidFill>
                <a:schemeClr val="dk1"/>
              </a:solidFill>
              <a:latin typeface="Quicksand Medium"/>
              <a:ea typeface="Quicksand Medium"/>
              <a:cs typeface="Quicksand Medium"/>
              <a:sym typeface="Quicksand Medium"/>
            </a:endParaRPr>
          </a:p>
        </p:txBody>
      </p:sp>
      <p:cxnSp>
        <p:nvCxnSpPr>
          <p:cNvPr id="188" name="Google Shape;188;p30"/>
          <p:cNvCxnSpPr/>
          <p:nvPr/>
        </p:nvCxnSpPr>
        <p:spPr>
          <a:xfrm>
            <a:off x="4518975" y="3321500"/>
            <a:ext cx="573600" cy="0"/>
          </a:xfrm>
          <a:prstGeom prst="straightConnector1">
            <a:avLst/>
          </a:prstGeom>
          <a:noFill/>
          <a:ln w="19050" cap="flat" cmpd="sng">
            <a:solidFill>
              <a:srgbClr val="22518C"/>
            </a:solidFill>
            <a:prstDash val="solid"/>
            <a:round/>
            <a:headEnd type="none" w="sm" len="sm"/>
            <a:tailEnd type="triangle" w="med" len="med"/>
          </a:ln>
        </p:spPr>
      </p:cxnSp>
      <p:sp>
        <p:nvSpPr>
          <p:cNvPr id="189" name="Google Shape;189;p30"/>
          <p:cNvSpPr txBox="1"/>
          <p:nvPr/>
        </p:nvSpPr>
        <p:spPr>
          <a:xfrm>
            <a:off x="3264450" y="3021350"/>
            <a:ext cx="1100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000000"/>
                </a:solidFill>
                <a:latin typeface="Archivo Light"/>
                <a:ea typeface="Archivo Light"/>
                <a:cs typeface="Archivo Light"/>
                <a:sym typeface="Archivo Light"/>
              </a:rPr>
              <a:t>List view of the spaces with info of the pavilions available </a:t>
            </a:r>
            <a:endParaRPr sz="900" b="0" i="0" u="none" strike="noStrike" cap="none">
              <a:solidFill>
                <a:srgbClr val="000000"/>
              </a:solidFill>
              <a:latin typeface="Archivo Light"/>
              <a:ea typeface="Archivo Light"/>
              <a:cs typeface="Archivo Light"/>
              <a:sym typeface="Archivo Light"/>
            </a:endParaRPr>
          </a:p>
        </p:txBody>
      </p:sp>
      <p:sp>
        <p:nvSpPr>
          <p:cNvPr id="190" name="Google Shape;190;p30"/>
          <p:cNvSpPr txBox="1"/>
          <p:nvPr/>
        </p:nvSpPr>
        <p:spPr>
          <a:xfrm>
            <a:off x="8061175" y="1375025"/>
            <a:ext cx="926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000000"/>
                </a:solidFill>
                <a:latin typeface="Archivo Light"/>
                <a:ea typeface="Archivo Light"/>
                <a:cs typeface="Archivo Light"/>
                <a:sym typeface="Archivo Light"/>
              </a:rPr>
              <a:t>Instructions</a:t>
            </a:r>
            <a:r>
              <a:rPr lang="en" sz="900" b="0" i="0" u="none" strike="noStrike" cap="none">
                <a:solidFill>
                  <a:srgbClr val="000000"/>
                </a:solidFill>
                <a:latin typeface="Archivo Light"/>
                <a:ea typeface="Archivo Light"/>
                <a:cs typeface="Archivo Light"/>
                <a:sym typeface="Archivo Light"/>
              </a:rPr>
              <a:t> </a:t>
            </a:r>
            <a:r>
              <a:rPr lang="en" sz="900">
                <a:solidFill>
                  <a:srgbClr val="000000"/>
                </a:solidFill>
                <a:latin typeface="Archivo Light"/>
                <a:ea typeface="Archivo Light"/>
                <a:cs typeface="Archivo Light"/>
                <a:sym typeface="Archivo Light"/>
              </a:rPr>
              <a:t>of how the process works for renting a pavilion</a:t>
            </a:r>
            <a:endParaRPr sz="900" b="0" i="0" u="none" strike="noStrike" cap="none">
              <a:solidFill>
                <a:srgbClr val="000000"/>
              </a:solidFill>
              <a:latin typeface="Archivo Light"/>
              <a:ea typeface="Archivo Light"/>
              <a:cs typeface="Archivo Light"/>
              <a:sym typeface="Archivo Light"/>
            </a:endParaRPr>
          </a:p>
        </p:txBody>
      </p:sp>
      <p:cxnSp>
        <p:nvCxnSpPr>
          <p:cNvPr id="191" name="Google Shape;191;p30"/>
          <p:cNvCxnSpPr/>
          <p:nvPr/>
        </p:nvCxnSpPr>
        <p:spPr>
          <a:xfrm rot="10800000">
            <a:off x="7476900" y="1703625"/>
            <a:ext cx="500400" cy="0"/>
          </a:xfrm>
          <a:prstGeom prst="straightConnector1">
            <a:avLst/>
          </a:prstGeom>
          <a:noFill/>
          <a:ln w="19050" cap="flat" cmpd="sng">
            <a:solidFill>
              <a:srgbClr val="22518C"/>
            </a:solidFill>
            <a:prstDash val="solid"/>
            <a:round/>
            <a:headEnd type="none" w="sm" len="sm"/>
            <a:tailEnd type="triangle" w="med" len="med"/>
          </a:ln>
        </p:spPr>
      </p:cxnSp>
      <p:pic>
        <p:nvPicPr>
          <p:cNvPr id="192" name="Google Shape;192;p30"/>
          <p:cNvPicPr preferRelativeResize="0"/>
          <p:nvPr/>
        </p:nvPicPr>
        <p:blipFill>
          <a:blip r:embed="rId3">
            <a:alphaModFix/>
          </a:blip>
          <a:stretch>
            <a:fillRect/>
          </a:stretch>
        </p:blipFill>
        <p:spPr>
          <a:xfrm>
            <a:off x="5246700" y="96713"/>
            <a:ext cx="2146325" cy="495007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p:nvPr/>
        </p:nvSpPr>
        <p:spPr>
          <a:xfrm>
            <a:off x="517675" y="524350"/>
            <a:ext cx="3248700" cy="12930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Digital wireframe </a:t>
            </a:r>
            <a:endParaRPr sz="2400" b="1">
              <a:solidFill>
                <a:schemeClr val="accent6"/>
              </a:solidFill>
              <a:latin typeface="Jost"/>
              <a:ea typeface="Jost"/>
              <a:cs typeface="Jost"/>
              <a:sym typeface="Jost"/>
            </a:endParaRPr>
          </a:p>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screen size variation(s) </a:t>
            </a:r>
            <a:endParaRPr sz="2400" b="1">
              <a:solidFill>
                <a:schemeClr val="accent6"/>
              </a:solidFill>
              <a:latin typeface="Jost"/>
              <a:ea typeface="Jost"/>
              <a:cs typeface="Jost"/>
              <a:sym typeface="Jost"/>
            </a:endParaRPr>
          </a:p>
        </p:txBody>
      </p:sp>
      <p:sp>
        <p:nvSpPr>
          <p:cNvPr id="198" name="Google Shape;198;p31"/>
          <p:cNvSpPr txBox="1"/>
          <p:nvPr/>
        </p:nvSpPr>
        <p:spPr>
          <a:xfrm>
            <a:off x="517675" y="1817350"/>
            <a:ext cx="2421300" cy="12006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also started to work on digital wireframes for additional screen sizes to make sure the site would be fully responsive.</a:t>
            </a:r>
            <a:endParaRPr sz="1200">
              <a:solidFill>
                <a:schemeClr val="dk1"/>
              </a:solidFill>
              <a:latin typeface="Quicksand Medium"/>
              <a:ea typeface="Quicksand Medium"/>
              <a:cs typeface="Quicksand Medium"/>
              <a:sym typeface="Quicksand Medium"/>
            </a:endParaRPr>
          </a:p>
        </p:txBody>
      </p:sp>
      <p:pic>
        <p:nvPicPr>
          <p:cNvPr id="199" name="Google Shape;199;p31"/>
          <p:cNvPicPr preferRelativeResize="0"/>
          <p:nvPr/>
        </p:nvPicPr>
        <p:blipFill rotWithShape="1">
          <a:blip r:embed="rId3">
            <a:alphaModFix/>
          </a:blip>
          <a:srcRect b="61494"/>
          <a:stretch/>
        </p:blipFill>
        <p:spPr>
          <a:xfrm>
            <a:off x="7342850" y="152400"/>
            <a:ext cx="908100" cy="4838702"/>
          </a:xfrm>
          <a:prstGeom prst="rect">
            <a:avLst/>
          </a:prstGeom>
          <a:noFill/>
          <a:ln>
            <a:noFill/>
          </a:ln>
          <a:effectLst>
            <a:outerShdw blurRad="57150" dist="19050" dir="5400000" algn="bl" rotWithShape="0">
              <a:srgbClr val="000000">
                <a:alpha val="50000"/>
              </a:srgbClr>
            </a:outerShdw>
          </a:effectLst>
        </p:spPr>
      </p:pic>
      <p:pic>
        <p:nvPicPr>
          <p:cNvPr id="200" name="Google Shape;200;p31"/>
          <p:cNvPicPr preferRelativeResize="0"/>
          <p:nvPr/>
        </p:nvPicPr>
        <p:blipFill>
          <a:blip r:embed="rId4">
            <a:alphaModFix/>
          </a:blip>
          <a:stretch>
            <a:fillRect/>
          </a:stretch>
        </p:blipFill>
        <p:spPr>
          <a:xfrm>
            <a:off x="4333175" y="152400"/>
            <a:ext cx="2098031" cy="48387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p:nvPr/>
        </p:nvSpPr>
        <p:spPr>
          <a:xfrm>
            <a:off x="517675" y="524350"/>
            <a:ext cx="2678700" cy="9234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Low-fidelity prototype</a:t>
            </a:r>
            <a:endParaRPr sz="2400" b="1">
              <a:solidFill>
                <a:schemeClr val="accent6"/>
              </a:solidFill>
              <a:latin typeface="Jost"/>
              <a:ea typeface="Jost"/>
              <a:cs typeface="Jost"/>
              <a:sym typeface="Jost"/>
            </a:endParaRPr>
          </a:p>
        </p:txBody>
      </p:sp>
      <p:sp>
        <p:nvSpPr>
          <p:cNvPr id="206" name="Google Shape;206;p32"/>
          <p:cNvSpPr txBox="1"/>
          <p:nvPr/>
        </p:nvSpPr>
        <p:spPr>
          <a:xfrm>
            <a:off x="532875" y="1793800"/>
            <a:ext cx="2915400" cy="14775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created a low-fidelity prototype from the user flow diagram and wireframes to test functionality before incorporating it into the final design and ensure accessibility for end-users.</a:t>
            </a:r>
            <a:endParaRPr sz="1200">
              <a:solidFill>
                <a:schemeClr val="dk1"/>
              </a:solidFill>
              <a:latin typeface="Quicksand Medium"/>
              <a:ea typeface="Quicksand Medium"/>
              <a:cs typeface="Quicksand Medium"/>
              <a:sym typeface="Quicksand Medium"/>
            </a:endParaRPr>
          </a:p>
        </p:txBody>
      </p:sp>
      <p:pic>
        <p:nvPicPr>
          <p:cNvPr id="207" name="Google Shape;207;p32"/>
          <p:cNvPicPr preferRelativeResize="0"/>
          <p:nvPr/>
        </p:nvPicPr>
        <p:blipFill>
          <a:blip r:embed="rId3">
            <a:alphaModFix/>
          </a:blip>
          <a:stretch>
            <a:fillRect/>
          </a:stretch>
        </p:blipFill>
        <p:spPr>
          <a:xfrm>
            <a:off x="3516025" y="208725"/>
            <a:ext cx="5396350" cy="2668150"/>
          </a:xfrm>
          <a:prstGeom prst="rect">
            <a:avLst/>
          </a:prstGeom>
          <a:noFill/>
          <a:ln>
            <a:noFill/>
          </a:ln>
          <a:effectLst>
            <a:outerShdw blurRad="57150" dist="19050" dir="5400000" algn="bl" rotWithShape="0">
              <a:srgbClr val="000000">
                <a:alpha val="50000"/>
              </a:srgbClr>
            </a:outerShdw>
          </a:effectLst>
        </p:spPr>
      </p:pic>
      <p:pic>
        <p:nvPicPr>
          <p:cNvPr id="208" name="Google Shape;208;p32"/>
          <p:cNvPicPr preferRelativeResize="0"/>
          <p:nvPr/>
        </p:nvPicPr>
        <p:blipFill>
          <a:blip r:embed="rId4">
            <a:alphaModFix/>
          </a:blip>
          <a:stretch>
            <a:fillRect/>
          </a:stretch>
        </p:blipFill>
        <p:spPr>
          <a:xfrm>
            <a:off x="6158675" y="1558100"/>
            <a:ext cx="2281151" cy="3511624"/>
          </a:xfrm>
          <a:prstGeom prst="rect">
            <a:avLst/>
          </a:prstGeom>
          <a:noFill/>
          <a:ln>
            <a:noFill/>
          </a:ln>
          <a:effectLst>
            <a:outerShdw blurRad="57150" dist="19050" dir="5400000" algn="bl" rotWithShape="0">
              <a:srgbClr val="000000">
                <a:alpha val="50000"/>
              </a:srgbClr>
            </a:outerShdw>
          </a:effectLst>
        </p:spPr>
      </p:pic>
      <p:sp>
        <p:nvSpPr>
          <p:cNvPr id="209" name="Google Shape;209;p32"/>
          <p:cNvSpPr txBox="1"/>
          <p:nvPr/>
        </p:nvSpPr>
        <p:spPr>
          <a:xfrm>
            <a:off x="3516025" y="3167275"/>
            <a:ext cx="13323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rgbClr val="000000"/>
                </a:solidFill>
                <a:latin typeface="Archivo Light"/>
                <a:ea typeface="Archivo Light"/>
                <a:cs typeface="Archivo Light"/>
                <a:sym typeface="Archivo Light"/>
              </a:rPr>
              <a:t>View Prototype:</a:t>
            </a:r>
            <a:endParaRPr sz="1200">
              <a:solidFill>
                <a:srgbClr val="000000"/>
              </a:solidFill>
              <a:latin typeface="Archivo Light"/>
              <a:ea typeface="Archivo Light"/>
              <a:cs typeface="Archivo Light"/>
              <a:sym typeface="Archivo Light"/>
            </a:endParaRPr>
          </a:p>
          <a:p>
            <a:pPr marL="0" lvl="0" indent="0" algn="l" rtl="0">
              <a:spcBef>
                <a:spcPts val="0"/>
              </a:spcBef>
              <a:spcAft>
                <a:spcPts val="0"/>
              </a:spcAft>
              <a:buClr>
                <a:srgbClr val="000000"/>
              </a:buClr>
              <a:buSzPts val="1200"/>
              <a:buFont typeface="Arial"/>
              <a:buNone/>
            </a:pPr>
            <a:r>
              <a:rPr lang="en" sz="1200" u="sng">
                <a:solidFill>
                  <a:schemeClr val="hlink"/>
                </a:solidFill>
                <a:latin typeface="Archivo Light"/>
                <a:ea typeface="Archivo Light"/>
                <a:cs typeface="Archivo Light"/>
                <a:sym typeface="Archivo Light"/>
                <a:hlinkClick r:id="rId5"/>
              </a:rPr>
              <a:t>Desktop</a:t>
            </a:r>
            <a:endParaRPr sz="1200">
              <a:solidFill>
                <a:srgbClr val="000000"/>
              </a:solidFill>
              <a:latin typeface="Archivo Light"/>
              <a:ea typeface="Archivo Light"/>
              <a:cs typeface="Archivo Light"/>
              <a:sym typeface="Archivo Light"/>
            </a:endParaRPr>
          </a:p>
          <a:p>
            <a:pPr marL="0" marR="0" lvl="0" indent="0" algn="l" rtl="0">
              <a:lnSpc>
                <a:spcPct val="100000"/>
              </a:lnSpc>
              <a:spcBef>
                <a:spcPts val="0"/>
              </a:spcBef>
              <a:spcAft>
                <a:spcPts val="0"/>
              </a:spcAft>
              <a:buClr>
                <a:srgbClr val="000000"/>
              </a:buClr>
              <a:buSzPts val="1200"/>
              <a:buFont typeface="Arial"/>
              <a:buNone/>
            </a:pPr>
            <a:r>
              <a:rPr lang="en" sz="1200" u="sng">
                <a:solidFill>
                  <a:schemeClr val="hlink"/>
                </a:solidFill>
                <a:latin typeface="Archivo Light"/>
                <a:ea typeface="Archivo Light"/>
                <a:cs typeface="Archivo Light"/>
                <a:sym typeface="Archivo Light"/>
                <a:hlinkClick r:id="rId6"/>
              </a:rPr>
              <a:t>Mobile</a:t>
            </a:r>
            <a:endParaRPr sz="1200">
              <a:solidFill>
                <a:srgbClr val="000000"/>
              </a:solidFill>
              <a:latin typeface="Archivo Light"/>
              <a:ea typeface="Archivo Light"/>
              <a:cs typeface="Archivo Light"/>
              <a:sym typeface="Archivo Light"/>
            </a:endParaRPr>
          </a:p>
          <a:p>
            <a:pPr marL="0" marR="0" lvl="0" indent="0" algn="l" rtl="0">
              <a:lnSpc>
                <a:spcPct val="100000"/>
              </a:lnSpc>
              <a:spcBef>
                <a:spcPts val="0"/>
              </a:spcBef>
              <a:spcAft>
                <a:spcPts val="0"/>
              </a:spcAft>
              <a:buClr>
                <a:srgbClr val="000000"/>
              </a:buClr>
              <a:buSzPts val="1200"/>
              <a:buFont typeface="Arial"/>
              <a:buNone/>
            </a:pPr>
            <a:endParaRPr sz="1200">
              <a:solidFill>
                <a:srgbClr val="000000"/>
              </a:solidFill>
              <a:latin typeface="Archivo Light"/>
              <a:ea typeface="Archivo Light"/>
              <a:cs typeface="Archivo Light"/>
              <a:sym typeface="Archiv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Usability study: parameters</a:t>
            </a:r>
            <a:endParaRPr sz="2400" b="1">
              <a:solidFill>
                <a:schemeClr val="accent6"/>
              </a:solidFill>
              <a:latin typeface="Jost"/>
              <a:ea typeface="Jost"/>
              <a:cs typeface="Jost"/>
              <a:sym typeface="Jost"/>
            </a:endParaRPr>
          </a:p>
        </p:txBody>
      </p:sp>
      <p:sp>
        <p:nvSpPr>
          <p:cNvPr id="215" name="Google Shape;215;p33"/>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Quicksand"/>
                <a:ea typeface="Quicksand"/>
                <a:cs typeface="Quicksand"/>
                <a:sym typeface="Quicksand"/>
              </a:rPr>
              <a:t>Study Type:</a:t>
            </a:r>
            <a:endParaRPr b="1">
              <a:solidFill>
                <a:schemeClr val="accent1"/>
              </a:solidFill>
              <a:latin typeface="Quicksand"/>
              <a:ea typeface="Quicksand"/>
              <a:cs typeface="Quicksand"/>
              <a:sym typeface="Quicksand"/>
            </a:endParaRPr>
          </a:p>
          <a:p>
            <a:pPr marL="0" lvl="0" indent="0" algn="ctr" rtl="0">
              <a:lnSpc>
                <a:spcPct val="150000"/>
              </a:lnSpc>
              <a:spcBef>
                <a:spcPts val="0"/>
              </a:spcBef>
              <a:spcAft>
                <a:spcPts val="0"/>
              </a:spcAft>
              <a:buNone/>
            </a:pPr>
            <a:r>
              <a:rPr lang="en" sz="1200">
                <a:solidFill>
                  <a:schemeClr val="dk1"/>
                </a:solidFill>
                <a:latin typeface="Quicksand Medium"/>
                <a:ea typeface="Quicksand Medium"/>
                <a:cs typeface="Quicksand Medium"/>
                <a:sym typeface="Quicksand Medium"/>
              </a:rPr>
              <a:t>Unmoderated usability study</a:t>
            </a:r>
            <a:endParaRPr sz="1200">
              <a:solidFill>
                <a:schemeClr val="dk1"/>
              </a:solidFill>
              <a:latin typeface="Quicksand Medium"/>
              <a:ea typeface="Quicksand Medium"/>
              <a:cs typeface="Quicksand Medium"/>
              <a:sym typeface="Quicksand Medium"/>
            </a:endParaRPr>
          </a:p>
        </p:txBody>
      </p:sp>
      <p:sp>
        <p:nvSpPr>
          <p:cNvPr id="216" name="Google Shape;216;p33"/>
          <p:cNvSpPr/>
          <p:nvPr/>
        </p:nvSpPr>
        <p:spPr>
          <a:xfrm>
            <a:off x="2334675" y="1304875"/>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p:nvPr/>
        </p:nvSpPr>
        <p:spPr>
          <a:xfrm>
            <a:off x="482962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rgbClr val="000000"/>
              </a:buClr>
              <a:buSzPts val="1100"/>
              <a:buFont typeface="Arial"/>
              <a:buNone/>
            </a:pPr>
            <a:r>
              <a:rPr lang="en" b="1">
                <a:solidFill>
                  <a:schemeClr val="accent1"/>
                </a:solidFill>
                <a:latin typeface="Quicksand"/>
                <a:ea typeface="Quicksand"/>
                <a:cs typeface="Quicksand"/>
                <a:sym typeface="Quicksand"/>
              </a:rPr>
              <a:t>Location:</a:t>
            </a:r>
            <a:endParaRPr b="1">
              <a:solidFill>
                <a:schemeClr val="accent1"/>
              </a:solidFill>
              <a:latin typeface="Quicksand"/>
              <a:ea typeface="Quicksand"/>
              <a:cs typeface="Quicksand"/>
              <a:sym typeface="Quicksand"/>
            </a:endParaRPr>
          </a:p>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University of Göttingen, Germany</a:t>
            </a:r>
            <a:endParaRPr sz="1200">
              <a:solidFill>
                <a:schemeClr val="dk1"/>
              </a:solidFill>
              <a:latin typeface="Quicksand Medium"/>
              <a:ea typeface="Quicksand Medium"/>
              <a:cs typeface="Quicksand Medium"/>
              <a:sym typeface="Quicksand Medium"/>
            </a:endParaRPr>
          </a:p>
        </p:txBody>
      </p:sp>
      <p:sp>
        <p:nvSpPr>
          <p:cNvPr id="218" name="Google Shape;218;p33"/>
          <p:cNvSpPr/>
          <p:nvPr/>
        </p:nvSpPr>
        <p:spPr>
          <a:xfrm>
            <a:off x="6296025" y="1304875"/>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Quicksand"/>
                <a:ea typeface="Quicksand"/>
                <a:cs typeface="Quicksand"/>
                <a:sym typeface="Quicksand"/>
              </a:rPr>
              <a:t>Participants:</a:t>
            </a:r>
            <a:endParaRPr b="1">
              <a:solidFill>
                <a:schemeClr val="accent1"/>
              </a:solidFill>
              <a:latin typeface="Quicksand"/>
              <a:ea typeface="Quicksand"/>
              <a:cs typeface="Quicksand"/>
              <a:sym typeface="Quicksand"/>
            </a:endParaRPr>
          </a:p>
          <a:p>
            <a:pPr marL="0" lvl="0" indent="0" algn="ctr" rtl="0">
              <a:lnSpc>
                <a:spcPct val="150000"/>
              </a:lnSpc>
              <a:spcBef>
                <a:spcPts val="0"/>
              </a:spcBef>
              <a:spcAft>
                <a:spcPts val="0"/>
              </a:spcAft>
              <a:buNone/>
            </a:pPr>
            <a:r>
              <a:rPr lang="en" sz="1200">
                <a:solidFill>
                  <a:schemeClr val="dk1"/>
                </a:solidFill>
                <a:latin typeface="Quicksand Medium"/>
                <a:ea typeface="Quicksand Medium"/>
                <a:cs typeface="Quicksand Medium"/>
                <a:sym typeface="Quicksand Medium"/>
              </a:rPr>
              <a:t>5 participants</a:t>
            </a:r>
            <a:endParaRPr sz="1200">
              <a:solidFill>
                <a:schemeClr val="dk1"/>
              </a:solidFill>
              <a:latin typeface="Quicksand Medium"/>
              <a:ea typeface="Quicksand Medium"/>
              <a:cs typeface="Quicksand Medium"/>
              <a:sym typeface="Quicksand Medium"/>
            </a:endParaRPr>
          </a:p>
        </p:txBody>
      </p:sp>
      <p:sp>
        <p:nvSpPr>
          <p:cNvPr id="220" name="Google Shape;220;p33"/>
          <p:cNvSpPr/>
          <p:nvPr/>
        </p:nvSpPr>
        <p:spPr>
          <a:xfrm>
            <a:off x="2334675" y="3287125"/>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b="1">
                <a:solidFill>
                  <a:schemeClr val="accent1"/>
                </a:solidFill>
                <a:latin typeface="Quicksand"/>
                <a:ea typeface="Quicksand"/>
                <a:cs typeface="Quicksand"/>
                <a:sym typeface="Quicksand"/>
              </a:rPr>
              <a:t>Length:</a:t>
            </a:r>
            <a:endParaRPr b="1">
              <a:solidFill>
                <a:schemeClr val="accent1"/>
              </a:solidFill>
              <a:latin typeface="Quicksand"/>
              <a:ea typeface="Quicksand"/>
              <a:cs typeface="Quicksand"/>
              <a:sym typeface="Quicksand"/>
            </a:endParaRPr>
          </a:p>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20-30 minutes</a:t>
            </a:r>
            <a:endParaRPr sz="1200">
              <a:solidFill>
                <a:schemeClr val="dk1"/>
              </a:solidFill>
              <a:latin typeface="Quicksand Medium"/>
              <a:ea typeface="Quicksand Medium"/>
              <a:cs typeface="Quicksand Medium"/>
              <a:sym typeface="Quicksand Medium"/>
            </a:endParaRPr>
          </a:p>
        </p:txBody>
      </p:sp>
      <p:sp>
        <p:nvSpPr>
          <p:cNvPr id="222" name="Google Shape;222;p33"/>
          <p:cNvSpPr/>
          <p:nvPr/>
        </p:nvSpPr>
        <p:spPr>
          <a:xfrm>
            <a:off x="6296025" y="3287125"/>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224" name="Google Shape;224;p33"/>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25" name="Google Shape;225;p33"/>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226" name="Google Shape;226;p33"/>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Usability study: findings</a:t>
            </a:r>
            <a:endParaRPr sz="2400" b="1">
              <a:solidFill>
                <a:schemeClr val="accent6"/>
              </a:solidFill>
              <a:latin typeface="Jost"/>
              <a:ea typeface="Jost"/>
              <a:cs typeface="Jost"/>
              <a:sym typeface="Jost"/>
            </a:endParaRPr>
          </a:p>
        </p:txBody>
      </p:sp>
      <p:sp>
        <p:nvSpPr>
          <p:cNvPr id="232" name="Google Shape;232;p34"/>
          <p:cNvSpPr txBox="1"/>
          <p:nvPr/>
        </p:nvSpPr>
        <p:spPr>
          <a:xfrm>
            <a:off x="517675" y="1248513"/>
            <a:ext cx="7846800" cy="5817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1200">
                <a:solidFill>
                  <a:schemeClr val="dk1"/>
                </a:solidFill>
                <a:latin typeface="Quicksand Medium"/>
                <a:ea typeface="Quicksand Medium"/>
                <a:cs typeface="Quicksand Medium"/>
                <a:sym typeface="Quicksand Medium"/>
              </a:rPr>
              <a:t>Now that I have the key insights from the usability study, let's look at the findings and define the actual problems that a designer can solve.</a:t>
            </a:r>
            <a:endParaRPr sz="1200">
              <a:solidFill>
                <a:schemeClr val="dk1"/>
              </a:solidFill>
              <a:latin typeface="Quicksand Medium"/>
              <a:ea typeface="Quicksand Medium"/>
              <a:cs typeface="Quicksand Medium"/>
              <a:sym typeface="Quicksand Medium"/>
            </a:endParaRPr>
          </a:p>
        </p:txBody>
      </p:sp>
      <p:sp>
        <p:nvSpPr>
          <p:cNvPr id="233" name="Google Shape;233;p34"/>
          <p:cNvSpPr txBox="1"/>
          <p:nvPr/>
        </p:nvSpPr>
        <p:spPr>
          <a:xfrm>
            <a:off x="503200" y="3019275"/>
            <a:ext cx="2503500" cy="12621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000">
                <a:solidFill>
                  <a:schemeClr val="dk1"/>
                </a:solidFill>
                <a:latin typeface="Quicksand Medium"/>
                <a:ea typeface="Quicksand Medium"/>
                <a:cs typeface="Quicksand Medium"/>
                <a:sym typeface="Quicksand Medium"/>
              </a:rPr>
              <a:t>A very large amount of information has to be displayed on the results page. I have to find the right balance so that the user isn’t overwhelmed with too much information on a page.</a:t>
            </a:r>
            <a:endParaRPr sz="1000">
              <a:solidFill>
                <a:schemeClr val="dk1"/>
              </a:solidFill>
              <a:latin typeface="Quicksand Medium"/>
              <a:ea typeface="Quicksand Medium"/>
              <a:cs typeface="Quicksand Medium"/>
              <a:sym typeface="Quicksand Medium"/>
            </a:endParaRPr>
          </a:p>
        </p:txBody>
      </p:sp>
      <p:sp>
        <p:nvSpPr>
          <p:cNvPr id="234" name="Google Shape;234;p34"/>
          <p:cNvSpPr txBox="1"/>
          <p:nvPr/>
        </p:nvSpPr>
        <p:spPr>
          <a:xfrm>
            <a:off x="818638" y="25821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Jost"/>
                <a:ea typeface="Jost"/>
                <a:cs typeface="Jost"/>
                <a:sym typeface="Jost"/>
              </a:rPr>
              <a:t>Finding</a:t>
            </a:r>
            <a:endParaRPr b="1">
              <a:solidFill>
                <a:schemeClr val="accent1"/>
              </a:solidFill>
              <a:latin typeface="Jost"/>
              <a:ea typeface="Jost"/>
              <a:cs typeface="Jost"/>
              <a:sym typeface="Jost"/>
            </a:endParaRPr>
          </a:p>
        </p:txBody>
      </p:sp>
      <p:sp>
        <p:nvSpPr>
          <p:cNvPr id="235" name="Google Shape;235;p34"/>
          <p:cNvSpPr txBox="1"/>
          <p:nvPr/>
        </p:nvSpPr>
        <p:spPr>
          <a:xfrm>
            <a:off x="3662850" y="25821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b="1">
                <a:solidFill>
                  <a:schemeClr val="accent1"/>
                </a:solidFill>
                <a:latin typeface="Jost"/>
                <a:ea typeface="Jost"/>
                <a:cs typeface="Jost"/>
                <a:sym typeface="Jost"/>
              </a:rPr>
              <a:t>Finding</a:t>
            </a:r>
            <a:endParaRPr b="1">
              <a:solidFill>
                <a:schemeClr val="accent1"/>
              </a:solidFill>
              <a:latin typeface="Jost"/>
              <a:ea typeface="Jost"/>
              <a:cs typeface="Jost"/>
              <a:sym typeface="Jost"/>
            </a:endParaRPr>
          </a:p>
        </p:txBody>
      </p:sp>
      <p:sp>
        <p:nvSpPr>
          <p:cNvPr id="236" name="Google Shape;236;p34"/>
          <p:cNvSpPr txBox="1"/>
          <p:nvPr/>
        </p:nvSpPr>
        <p:spPr>
          <a:xfrm>
            <a:off x="6507050" y="25821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b="1">
                <a:solidFill>
                  <a:schemeClr val="accent1"/>
                </a:solidFill>
                <a:latin typeface="Jost"/>
                <a:ea typeface="Jost"/>
                <a:cs typeface="Jost"/>
                <a:sym typeface="Jost"/>
              </a:rPr>
              <a:t>Finding</a:t>
            </a:r>
            <a:endParaRPr b="1">
              <a:solidFill>
                <a:schemeClr val="accent1"/>
              </a:solidFill>
              <a:latin typeface="Jost"/>
              <a:ea typeface="Jost"/>
              <a:cs typeface="Jost"/>
              <a:sym typeface="Jost"/>
            </a:endParaRPr>
          </a:p>
        </p:txBody>
      </p:sp>
      <p:sp>
        <p:nvSpPr>
          <p:cNvPr id="237" name="Google Shape;237;p34"/>
          <p:cNvSpPr txBox="1"/>
          <p:nvPr/>
        </p:nvSpPr>
        <p:spPr>
          <a:xfrm>
            <a:off x="3320241" y="3007150"/>
            <a:ext cx="2503500" cy="17238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000">
                <a:solidFill>
                  <a:schemeClr val="dk1"/>
                </a:solidFill>
                <a:latin typeface="Quicksand Medium"/>
                <a:ea typeface="Quicksand Medium"/>
                <a:cs typeface="Quicksand Medium"/>
                <a:sym typeface="Quicksand Medium"/>
              </a:rPr>
              <a:t>Most users were missing the “Search” feature because it is not over the fold. This confirmed that the search feature isn’t accessible or obvious enough. Generally, the hierarchy over the website could be improved in order to clearly state the purpose of each page.</a:t>
            </a:r>
            <a:endParaRPr sz="1000">
              <a:solidFill>
                <a:schemeClr val="dk1"/>
              </a:solidFill>
              <a:latin typeface="Quicksand Medium"/>
              <a:ea typeface="Quicksand Medium"/>
              <a:cs typeface="Quicksand Medium"/>
              <a:sym typeface="Quicksand Medium"/>
            </a:endParaRPr>
          </a:p>
        </p:txBody>
      </p:sp>
      <p:sp>
        <p:nvSpPr>
          <p:cNvPr id="238" name="Google Shape;238;p34"/>
          <p:cNvSpPr txBox="1"/>
          <p:nvPr/>
        </p:nvSpPr>
        <p:spPr>
          <a:xfrm>
            <a:off x="6191600" y="2982350"/>
            <a:ext cx="2503500" cy="14931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000">
                <a:solidFill>
                  <a:schemeClr val="dk1"/>
                </a:solidFill>
                <a:latin typeface="Quicksand Medium"/>
                <a:ea typeface="Quicksand Medium"/>
                <a:cs typeface="Quicksand Medium"/>
                <a:sym typeface="Quicksand Medium"/>
              </a:rPr>
              <a:t>The results page should clearly explain how the best rental has been found.</a:t>
            </a:r>
            <a:endParaRPr sz="10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r>
              <a:rPr lang="en" sz="1000">
                <a:solidFill>
                  <a:schemeClr val="dk1"/>
                </a:solidFill>
                <a:latin typeface="Quicksand Medium"/>
                <a:ea typeface="Quicksand Medium"/>
                <a:cs typeface="Quicksand Medium"/>
                <a:sym typeface="Quicksand Medium"/>
              </a:rPr>
              <a:t>Some users expressed that it was more important to them to understand how the “best rental” was calculated more than seeing all the results.</a:t>
            </a:r>
            <a:endParaRPr sz="1000">
              <a:solidFill>
                <a:schemeClr val="dk1"/>
              </a:solidFill>
              <a:latin typeface="Quicksand Medium"/>
              <a:ea typeface="Quicksand Medium"/>
              <a:cs typeface="Quicksand Medium"/>
              <a:sym typeface="Quicksand Medium"/>
            </a:endParaRPr>
          </a:p>
        </p:txBody>
      </p:sp>
      <p:sp>
        <p:nvSpPr>
          <p:cNvPr id="239" name="Google Shape;239;p34"/>
          <p:cNvSpPr/>
          <p:nvPr/>
        </p:nvSpPr>
        <p:spPr>
          <a:xfrm>
            <a:off x="1498338" y="2031921"/>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1</a:t>
            </a:r>
            <a:endParaRPr sz="2200" b="1">
              <a:solidFill>
                <a:schemeClr val="accent1"/>
              </a:solidFill>
              <a:latin typeface="Jost"/>
              <a:ea typeface="Jost"/>
              <a:cs typeface="Jost"/>
              <a:sym typeface="Jost"/>
            </a:endParaRPr>
          </a:p>
        </p:txBody>
      </p:sp>
      <p:sp>
        <p:nvSpPr>
          <p:cNvPr id="240" name="Google Shape;240;p34"/>
          <p:cNvSpPr/>
          <p:nvPr/>
        </p:nvSpPr>
        <p:spPr>
          <a:xfrm>
            <a:off x="4342513" y="2044046"/>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2</a:t>
            </a:r>
            <a:endParaRPr sz="2200" b="1">
              <a:solidFill>
                <a:schemeClr val="accent1"/>
              </a:solidFill>
              <a:latin typeface="Jost"/>
              <a:ea typeface="Jost"/>
              <a:cs typeface="Jost"/>
              <a:sym typeface="Jost"/>
            </a:endParaRPr>
          </a:p>
        </p:txBody>
      </p:sp>
      <p:sp>
        <p:nvSpPr>
          <p:cNvPr id="241" name="Google Shape;241;p34"/>
          <p:cNvSpPr/>
          <p:nvPr/>
        </p:nvSpPr>
        <p:spPr>
          <a:xfrm>
            <a:off x="7186688" y="2031921"/>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3</a:t>
            </a:r>
            <a:endParaRPr sz="2200" b="1">
              <a:solidFill>
                <a:schemeClr val="accent1"/>
              </a:solidFill>
              <a:latin typeface="Jost"/>
              <a:ea typeface="Jost"/>
              <a:cs typeface="Jost"/>
              <a:sym typeface="Jo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45"/>
        <p:cNvGrpSpPr/>
        <p:nvPr/>
      </p:nvGrpSpPr>
      <p:grpSpPr>
        <a:xfrm>
          <a:off x="0" y="0"/>
          <a:ext cx="0" cy="0"/>
          <a:chOff x="0" y="0"/>
          <a:chExt cx="0" cy="0"/>
        </a:xfrm>
      </p:grpSpPr>
      <p:sp>
        <p:nvSpPr>
          <p:cNvPr id="246" name="Google Shape;246;p3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Mockups</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High-fidelity prototype</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Accessibility</a:t>
            </a:r>
            <a:endParaRPr>
              <a:solidFill>
                <a:srgbClr val="FFFFFF"/>
              </a:solidFill>
              <a:latin typeface="Quicksand Medium"/>
              <a:ea typeface="Quicksand Medium"/>
              <a:cs typeface="Quicksand Medium"/>
              <a:sym typeface="Quicksand Medium"/>
            </a:endParaRPr>
          </a:p>
        </p:txBody>
      </p:sp>
      <p:sp>
        <p:nvSpPr>
          <p:cNvPr id="247" name="Google Shape;247;p35"/>
          <p:cNvSpPr txBox="1"/>
          <p:nvPr/>
        </p:nvSpPr>
        <p:spPr>
          <a:xfrm>
            <a:off x="1228725" y="2082300"/>
            <a:ext cx="20067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b="1">
                <a:solidFill>
                  <a:srgbClr val="FFFFFF"/>
                </a:solidFill>
                <a:latin typeface="Jost"/>
                <a:ea typeface="Jost"/>
                <a:cs typeface="Jost"/>
                <a:sym typeface="Jost"/>
              </a:rPr>
              <a:t>Refining</a:t>
            </a:r>
            <a:endParaRPr sz="2400" b="1">
              <a:solidFill>
                <a:srgbClr val="FFFFFF"/>
              </a:solidFill>
              <a:latin typeface="Jost"/>
              <a:ea typeface="Jost"/>
              <a:cs typeface="Jost"/>
              <a:sym typeface="Jost"/>
            </a:endParaRPr>
          </a:p>
          <a:p>
            <a:pPr marL="0" lvl="0" indent="0" algn="r" rtl="0">
              <a:lnSpc>
                <a:spcPct val="115000"/>
              </a:lnSpc>
              <a:spcBef>
                <a:spcPts val="0"/>
              </a:spcBef>
              <a:spcAft>
                <a:spcPts val="0"/>
              </a:spcAft>
              <a:buNone/>
            </a:pPr>
            <a:r>
              <a:rPr lang="en" sz="2400" b="1">
                <a:solidFill>
                  <a:srgbClr val="FFFFFF"/>
                </a:solidFill>
                <a:latin typeface="Jost"/>
                <a:ea typeface="Jost"/>
                <a:cs typeface="Jost"/>
                <a:sym typeface="Jost"/>
              </a:rPr>
              <a:t>the design</a:t>
            </a:r>
            <a:endParaRPr sz="2400" b="1">
              <a:solidFill>
                <a:srgbClr val="FFFFFF"/>
              </a:solidFill>
              <a:latin typeface="Jost"/>
              <a:ea typeface="Jost"/>
              <a:cs typeface="Jost"/>
              <a:sym typeface="Jost"/>
            </a:endParaRPr>
          </a:p>
        </p:txBody>
      </p:sp>
      <p:cxnSp>
        <p:nvCxnSpPr>
          <p:cNvPr id="248" name="Google Shape;248;p35"/>
          <p:cNvCxnSpPr/>
          <p:nvPr/>
        </p:nvCxnSpPr>
        <p:spPr>
          <a:xfrm>
            <a:off x="3496700" y="2162175"/>
            <a:ext cx="0" cy="8193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8"/>
          <p:cNvSpPr txBox="1"/>
          <p:nvPr/>
        </p:nvSpPr>
        <p:spPr>
          <a:xfrm>
            <a:off x="1231075" y="1660025"/>
            <a:ext cx="3965100" cy="9696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The Product:</a:t>
            </a:r>
            <a:endParaRPr b="1">
              <a:solidFill>
                <a:schemeClr val="accent1"/>
              </a:solidFill>
              <a:latin typeface="Quicksand"/>
              <a:ea typeface="Quicksand"/>
              <a:cs typeface="Quicksand"/>
              <a:sym typeface="Quicksand"/>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Light"/>
                <a:ea typeface="Quicksand Light"/>
                <a:cs typeface="Quicksand Light"/>
                <a:sym typeface="Quicksand Light"/>
              </a:rPr>
              <a:t>A pavilion rental platform that connects users of large cities who want to rent outdoor spaces for an event.</a:t>
            </a:r>
            <a:endParaRPr sz="1200">
              <a:solidFill>
                <a:schemeClr val="dk1"/>
              </a:solidFill>
              <a:latin typeface="Quicksand Light"/>
              <a:ea typeface="Quicksand Light"/>
              <a:cs typeface="Quicksand Light"/>
              <a:sym typeface="Quicksand Light"/>
            </a:endParaRPr>
          </a:p>
        </p:txBody>
      </p:sp>
      <p:sp>
        <p:nvSpPr>
          <p:cNvPr id="74" name="Google Shape;74;p18"/>
          <p:cNvSpPr txBox="1"/>
          <p:nvPr/>
        </p:nvSpPr>
        <p:spPr>
          <a:xfrm>
            <a:off x="517675" y="443225"/>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b="1">
                <a:solidFill>
                  <a:schemeClr val="accent6"/>
                </a:solidFill>
                <a:latin typeface="Jost"/>
                <a:ea typeface="Jost"/>
                <a:cs typeface="Jost"/>
                <a:sym typeface="Jost"/>
              </a:rPr>
              <a:t>Project overview</a:t>
            </a:r>
            <a:endParaRPr sz="2400" b="1">
              <a:solidFill>
                <a:schemeClr val="accent6"/>
              </a:solidFill>
              <a:latin typeface="Jost"/>
              <a:ea typeface="Jost"/>
              <a:cs typeface="Jost"/>
              <a:sym typeface="Jost"/>
            </a:endParaRPr>
          </a:p>
        </p:txBody>
      </p:sp>
      <p:sp>
        <p:nvSpPr>
          <p:cNvPr id="75" name="Google Shape;75;p18"/>
          <p:cNvSpPr/>
          <p:nvPr/>
        </p:nvSpPr>
        <p:spPr>
          <a:xfrm>
            <a:off x="517675" y="16077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6" name="Google Shape;76;p18"/>
          <p:cNvSpPr txBox="1"/>
          <p:nvPr/>
        </p:nvSpPr>
        <p:spPr>
          <a:xfrm>
            <a:off x="1231075" y="2947875"/>
            <a:ext cx="3965100" cy="6927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b="1">
                <a:solidFill>
                  <a:schemeClr val="accent1"/>
                </a:solidFill>
                <a:latin typeface="Quicksand"/>
                <a:ea typeface="Quicksand"/>
                <a:cs typeface="Quicksand"/>
                <a:sym typeface="Quicksand"/>
              </a:rPr>
              <a:t>Project Duration:</a:t>
            </a:r>
            <a:endParaRPr b="1">
              <a:solidFill>
                <a:schemeClr val="accent1"/>
              </a:solidFill>
              <a:latin typeface="Quicksand"/>
              <a:ea typeface="Quicksand"/>
              <a:cs typeface="Quicksand"/>
              <a:sym typeface="Quicksand"/>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Light"/>
                <a:ea typeface="Quicksand Light"/>
                <a:cs typeface="Quicksand Light"/>
                <a:sym typeface="Quicksand Light"/>
              </a:rPr>
              <a:t>8 weeks; July 2023–September 2023</a:t>
            </a:r>
            <a:endParaRPr sz="1200" b="1">
              <a:solidFill>
                <a:schemeClr val="dk2"/>
              </a:solidFill>
              <a:latin typeface="Quicksand"/>
              <a:ea typeface="Quicksand"/>
              <a:cs typeface="Quicksand"/>
              <a:sym typeface="Quicksand"/>
            </a:endParaRPr>
          </a:p>
        </p:txBody>
      </p:sp>
      <p:sp>
        <p:nvSpPr>
          <p:cNvPr id="77" name="Google Shape;77;p18"/>
          <p:cNvSpPr/>
          <p:nvPr/>
        </p:nvSpPr>
        <p:spPr>
          <a:xfrm>
            <a:off x="517675" y="2947885"/>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78" name="Google Shape;78;p18"/>
          <p:cNvSpPr/>
          <p:nvPr/>
        </p:nvSpPr>
        <p:spPr>
          <a:xfrm>
            <a:off x="643388" y="30741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8"/>
          <p:cNvSpPr/>
          <p:nvPr/>
        </p:nvSpPr>
        <p:spPr>
          <a:xfrm>
            <a:off x="610514" y="17557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80" name="Google Shape;80;p18"/>
          <p:cNvGrpSpPr/>
          <p:nvPr/>
        </p:nvGrpSpPr>
        <p:grpSpPr>
          <a:xfrm>
            <a:off x="5733225" y="251500"/>
            <a:ext cx="3066971" cy="4640398"/>
            <a:chOff x="5733225" y="251500"/>
            <a:chExt cx="3066971" cy="4640398"/>
          </a:xfrm>
        </p:grpSpPr>
        <p:pic>
          <p:nvPicPr>
            <p:cNvPr id="81" name="Google Shape;81;p18"/>
            <p:cNvPicPr preferRelativeResize="0"/>
            <p:nvPr/>
          </p:nvPicPr>
          <p:blipFill>
            <a:blip r:embed="rId3">
              <a:alphaModFix/>
            </a:blip>
            <a:stretch>
              <a:fillRect/>
            </a:stretch>
          </p:blipFill>
          <p:spPr>
            <a:xfrm>
              <a:off x="5733225" y="251500"/>
              <a:ext cx="3066971" cy="4640398"/>
            </a:xfrm>
            <a:prstGeom prst="rect">
              <a:avLst/>
            </a:prstGeom>
            <a:noFill/>
            <a:ln>
              <a:noFill/>
            </a:ln>
          </p:spPr>
        </p:pic>
        <p:pic>
          <p:nvPicPr>
            <p:cNvPr id="82" name="Google Shape;82;p18"/>
            <p:cNvPicPr preferRelativeResize="0"/>
            <p:nvPr/>
          </p:nvPicPr>
          <p:blipFill rotWithShape="1">
            <a:blip r:embed="rId4">
              <a:alphaModFix/>
            </a:blip>
            <a:srcRect b="44558"/>
            <a:stretch/>
          </p:blipFill>
          <p:spPr>
            <a:xfrm>
              <a:off x="6301825" y="587650"/>
              <a:ext cx="1956750" cy="3807274"/>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Mockups</a:t>
            </a:r>
            <a:endParaRPr sz="2400" b="1">
              <a:solidFill>
                <a:schemeClr val="accent6"/>
              </a:solidFill>
              <a:latin typeface="Jost"/>
              <a:ea typeface="Jost"/>
              <a:cs typeface="Jost"/>
              <a:sym typeface="Jost"/>
            </a:endParaRPr>
          </a:p>
        </p:txBody>
      </p:sp>
      <p:sp>
        <p:nvSpPr>
          <p:cNvPr id="254" name="Google Shape;254;p36"/>
          <p:cNvSpPr txBox="1"/>
          <p:nvPr/>
        </p:nvSpPr>
        <p:spPr>
          <a:xfrm>
            <a:off x="517675" y="982825"/>
            <a:ext cx="8260800" cy="6465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sz="1200">
                <a:solidFill>
                  <a:schemeClr val="dk1"/>
                </a:solidFill>
                <a:latin typeface="Quicksand Light"/>
                <a:ea typeface="Quicksand Light"/>
                <a:cs typeface="Quicksand Light"/>
                <a:sym typeface="Quicksand Light"/>
              </a:rPr>
              <a:t>Based on the insights from the usability studies, I applied the design changes, including  a clear navigation system and search and a more straightforward flow.</a:t>
            </a:r>
            <a:endParaRPr sz="1200">
              <a:solidFill>
                <a:schemeClr val="dk1"/>
              </a:solidFill>
              <a:latin typeface="Quicksand Medium"/>
              <a:ea typeface="Quicksand Medium"/>
              <a:cs typeface="Quicksand Medium"/>
              <a:sym typeface="Quicksand Medium"/>
            </a:endParaRPr>
          </a:p>
        </p:txBody>
      </p:sp>
      <p:cxnSp>
        <p:nvCxnSpPr>
          <p:cNvPr id="255" name="Google Shape;255;p36"/>
          <p:cNvCxnSpPr/>
          <p:nvPr/>
        </p:nvCxnSpPr>
        <p:spPr>
          <a:xfrm>
            <a:off x="4125588" y="3438825"/>
            <a:ext cx="812100" cy="0"/>
          </a:xfrm>
          <a:prstGeom prst="straightConnector1">
            <a:avLst/>
          </a:prstGeom>
          <a:noFill/>
          <a:ln w="28575" cap="flat" cmpd="sng">
            <a:solidFill>
              <a:schemeClr val="accent2"/>
            </a:solidFill>
            <a:prstDash val="solid"/>
            <a:round/>
            <a:headEnd type="none" w="med" len="med"/>
            <a:tailEnd type="triangle" w="med" len="med"/>
          </a:ln>
        </p:spPr>
      </p:cxnSp>
      <p:pic>
        <p:nvPicPr>
          <p:cNvPr id="256" name="Google Shape;256;p36"/>
          <p:cNvPicPr preferRelativeResize="0"/>
          <p:nvPr/>
        </p:nvPicPr>
        <p:blipFill rotWithShape="1">
          <a:blip r:embed="rId3">
            <a:alphaModFix/>
          </a:blip>
          <a:srcRect b="34115"/>
          <a:stretch/>
        </p:blipFill>
        <p:spPr>
          <a:xfrm>
            <a:off x="1761513" y="1931000"/>
            <a:ext cx="1984529" cy="3015660"/>
          </a:xfrm>
          <a:prstGeom prst="rect">
            <a:avLst/>
          </a:prstGeom>
          <a:noFill/>
          <a:ln>
            <a:noFill/>
          </a:ln>
          <a:effectLst>
            <a:outerShdw blurRad="57150" dist="19050" dir="5400000" algn="bl" rotWithShape="0">
              <a:srgbClr val="000000">
                <a:alpha val="50000"/>
              </a:srgbClr>
            </a:outerShdw>
          </a:effectLst>
        </p:spPr>
      </p:pic>
      <p:pic>
        <p:nvPicPr>
          <p:cNvPr id="257" name="Google Shape;257;p36"/>
          <p:cNvPicPr preferRelativeResize="0"/>
          <p:nvPr/>
        </p:nvPicPr>
        <p:blipFill rotWithShape="1">
          <a:blip r:embed="rId4">
            <a:alphaModFix/>
          </a:blip>
          <a:srcRect b="38019"/>
          <a:stretch/>
        </p:blipFill>
        <p:spPr>
          <a:xfrm>
            <a:off x="5317241" y="1954766"/>
            <a:ext cx="1988409" cy="3015660"/>
          </a:xfrm>
          <a:prstGeom prst="rect">
            <a:avLst/>
          </a:prstGeom>
          <a:noFill/>
          <a:ln>
            <a:noFill/>
          </a:ln>
          <a:effectLst>
            <a:outerShdw blurRad="57150" dist="19050" dir="5400000" algn="bl" rotWithShape="0">
              <a:srgbClr val="000000">
                <a:alpha val="50000"/>
              </a:srgbClr>
            </a:outerShdw>
          </a:effectLst>
        </p:spPr>
      </p:pic>
      <p:sp>
        <p:nvSpPr>
          <p:cNvPr id="258" name="Google Shape;258;p36"/>
          <p:cNvSpPr txBox="1"/>
          <p:nvPr/>
        </p:nvSpPr>
        <p:spPr>
          <a:xfrm>
            <a:off x="1576888" y="1612100"/>
            <a:ext cx="2353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6"/>
                </a:solidFill>
                <a:latin typeface="Archivo"/>
                <a:ea typeface="Archivo"/>
                <a:cs typeface="Archivo"/>
                <a:sym typeface="Archivo"/>
              </a:rPr>
              <a:t>Before usability study</a:t>
            </a:r>
            <a:endParaRPr sz="1200" b="1" i="0" u="none" strike="noStrike" cap="none">
              <a:solidFill>
                <a:schemeClr val="accent6"/>
              </a:solidFill>
              <a:latin typeface="Archivo"/>
              <a:ea typeface="Archivo"/>
              <a:cs typeface="Archivo"/>
              <a:sym typeface="Archivo"/>
            </a:endParaRPr>
          </a:p>
        </p:txBody>
      </p:sp>
      <p:sp>
        <p:nvSpPr>
          <p:cNvPr id="259" name="Google Shape;259;p36"/>
          <p:cNvSpPr txBox="1"/>
          <p:nvPr/>
        </p:nvSpPr>
        <p:spPr>
          <a:xfrm>
            <a:off x="5134550" y="1612088"/>
            <a:ext cx="23538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6"/>
                </a:solidFill>
                <a:latin typeface="Archivo"/>
                <a:ea typeface="Archivo"/>
                <a:cs typeface="Archivo"/>
                <a:sym typeface="Archivo"/>
              </a:rPr>
              <a:t>After usability study</a:t>
            </a:r>
            <a:endParaRPr sz="1200" b="1" i="0" u="none" strike="noStrike" cap="none">
              <a:solidFill>
                <a:schemeClr val="accent6"/>
              </a:solidFill>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Mockups: Original screen size</a:t>
            </a:r>
            <a:endParaRPr sz="2400" b="1">
              <a:solidFill>
                <a:schemeClr val="accent6"/>
              </a:solidFill>
              <a:latin typeface="Jost"/>
              <a:ea typeface="Jost"/>
              <a:cs typeface="Jost"/>
              <a:sym typeface="Jost"/>
            </a:endParaRPr>
          </a:p>
        </p:txBody>
      </p:sp>
      <p:pic>
        <p:nvPicPr>
          <p:cNvPr id="265" name="Google Shape;265;p37"/>
          <p:cNvPicPr preferRelativeResize="0"/>
          <p:nvPr/>
        </p:nvPicPr>
        <p:blipFill>
          <a:blip r:embed="rId3">
            <a:alphaModFix/>
          </a:blip>
          <a:stretch>
            <a:fillRect/>
          </a:stretch>
        </p:blipFill>
        <p:spPr>
          <a:xfrm>
            <a:off x="2251011" y="3101525"/>
            <a:ext cx="2019974" cy="1963186"/>
          </a:xfrm>
          <a:prstGeom prst="rect">
            <a:avLst/>
          </a:prstGeom>
          <a:noFill/>
          <a:ln>
            <a:noFill/>
          </a:ln>
          <a:effectLst>
            <a:outerShdw blurRad="57150" dist="19050" dir="5400000" algn="bl" rotWithShape="0">
              <a:srgbClr val="000000">
                <a:alpha val="50000"/>
              </a:srgbClr>
            </a:outerShdw>
          </a:effectLst>
        </p:spPr>
      </p:pic>
      <p:pic>
        <p:nvPicPr>
          <p:cNvPr id="266" name="Google Shape;266;p37"/>
          <p:cNvPicPr preferRelativeResize="0"/>
          <p:nvPr/>
        </p:nvPicPr>
        <p:blipFill>
          <a:blip r:embed="rId4">
            <a:alphaModFix/>
          </a:blip>
          <a:stretch>
            <a:fillRect/>
          </a:stretch>
        </p:blipFill>
        <p:spPr>
          <a:xfrm>
            <a:off x="4606363" y="1078451"/>
            <a:ext cx="2021059" cy="1963188"/>
          </a:xfrm>
          <a:prstGeom prst="rect">
            <a:avLst/>
          </a:prstGeom>
          <a:noFill/>
          <a:ln>
            <a:noFill/>
          </a:ln>
          <a:effectLst>
            <a:outerShdw blurRad="57150" dist="19050" dir="5400000" algn="bl" rotWithShape="0">
              <a:srgbClr val="000000">
                <a:alpha val="50000"/>
              </a:srgbClr>
            </a:outerShdw>
          </a:effectLst>
        </p:spPr>
      </p:pic>
      <p:pic>
        <p:nvPicPr>
          <p:cNvPr id="267" name="Google Shape;267;p37"/>
          <p:cNvPicPr preferRelativeResize="0"/>
          <p:nvPr/>
        </p:nvPicPr>
        <p:blipFill rotWithShape="1">
          <a:blip r:embed="rId5">
            <a:alphaModFix/>
          </a:blip>
          <a:srcRect b="60279"/>
          <a:stretch/>
        </p:blipFill>
        <p:spPr>
          <a:xfrm>
            <a:off x="2251001" y="1078452"/>
            <a:ext cx="2019997" cy="1963192"/>
          </a:xfrm>
          <a:prstGeom prst="rect">
            <a:avLst/>
          </a:prstGeom>
          <a:noFill/>
          <a:ln>
            <a:noFill/>
          </a:ln>
          <a:effectLst>
            <a:outerShdw blurRad="57150" dist="19050" dir="5400000" algn="bl" rotWithShape="0">
              <a:srgbClr val="000000">
                <a:alpha val="50000"/>
              </a:srgbClr>
            </a:outerShdw>
          </a:effectLst>
        </p:spPr>
      </p:pic>
      <p:pic>
        <p:nvPicPr>
          <p:cNvPr id="268" name="Google Shape;268;p37"/>
          <p:cNvPicPr preferRelativeResize="0"/>
          <p:nvPr/>
        </p:nvPicPr>
        <p:blipFill>
          <a:blip r:embed="rId6">
            <a:alphaModFix/>
          </a:blip>
          <a:stretch>
            <a:fillRect/>
          </a:stretch>
        </p:blipFill>
        <p:spPr>
          <a:xfrm>
            <a:off x="4606898" y="3101516"/>
            <a:ext cx="2019974" cy="196318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Mockups: Screen size variations</a:t>
            </a:r>
            <a:endParaRPr sz="2400" b="1">
              <a:solidFill>
                <a:schemeClr val="accent6"/>
              </a:solidFill>
              <a:latin typeface="Jost"/>
              <a:ea typeface="Jost"/>
              <a:cs typeface="Jost"/>
              <a:sym typeface="Jost"/>
            </a:endParaRPr>
          </a:p>
        </p:txBody>
      </p:sp>
      <p:pic>
        <p:nvPicPr>
          <p:cNvPr id="274" name="Google Shape;274;p38"/>
          <p:cNvPicPr preferRelativeResize="0"/>
          <p:nvPr/>
        </p:nvPicPr>
        <p:blipFill rotWithShape="1">
          <a:blip r:embed="rId3">
            <a:alphaModFix/>
          </a:blip>
          <a:srcRect b="17763"/>
          <a:stretch/>
        </p:blipFill>
        <p:spPr>
          <a:xfrm>
            <a:off x="4730350" y="1062075"/>
            <a:ext cx="692250" cy="3979377"/>
          </a:xfrm>
          <a:prstGeom prst="rect">
            <a:avLst/>
          </a:prstGeom>
          <a:noFill/>
          <a:ln>
            <a:noFill/>
          </a:ln>
          <a:effectLst>
            <a:outerShdw blurRad="57150" dist="19050" dir="5400000" algn="bl" rotWithShape="0">
              <a:srgbClr val="000000">
                <a:alpha val="50000"/>
              </a:srgbClr>
            </a:outerShdw>
          </a:effectLst>
        </p:spPr>
      </p:pic>
      <p:pic>
        <p:nvPicPr>
          <p:cNvPr id="275" name="Google Shape;275;p38"/>
          <p:cNvPicPr preferRelativeResize="0"/>
          <p:nvPr/>
        </p:nvPicPr>
        <p:blipFill rotWithShape="1">
          <a:blip r:embed="rId4">
            <a:alphaModFix/>
          </a:blip>
          <a:srcRect b="16324"/>
          <a:stretch/>
        </p:blipFill>
        <p:spPr>
          <a:xfrm>
            <a:off x="3451825" y="1087375"/>
            <a:ext cx="692250" cy="3954074"/>
          </a:xfrm>
          <a:prstGeom prst="rect">
            <a:avLst/>
          </a:prstGeom>
          <a:noFill/>
          <a:ln>
            <a:noFill/>
          </a:ln>
          <a:effectLst>
            <a:outerShdw blurRad="57150" dist="19050" dir="5400000" algn="bl" rotWithShape="0">
              <a:srgbClr val="000000">
                <a:alpha val="50000"/>
              </a:srgbClr>
            </a:outerShdw>
          </a:effectLst>
        </p:spPr>
      </p:pic>
      <p:pic>
        <p:nvPicPr>
          <p:cNvPr id="276" name="Google Shape;276;p38"/>
          <p:cNvPicPr preferRelativeResize="0"/>
          <p:nvPr/>
        </p:nvPicPr>
        <p:blipFill rotWithShape="1">
          <a:blip r:embed="rId5">
            <a:alphaModFix/>
          </a:blip>
          <a:srcRect b="62349"/>
          <a:stretch/>
        </p:blipFill>
        <p:spPr>
          <a:xfrm>
            <a:off x="2247100" y="1085150"/>
            <a:ext cx="692250" cy="3954074"/>
          </a:xfrm>
          <a:prstGeom prst="rect">
            <a:avLst/>
          </a:prstGeom>
          <a:noFill/>
          <a:ln>
            <a:noFill/>
          </a:ln>
          <a:effectLst>
            <a:outerShdw blurRad="57150" dist="19050" dir="5400000" algn="bl" rotWithShape="0">
              <a:srgbClr val="000000">
                <a:alpha val="50000"/>
              </a:srgbClr>
            </a:outerShdw>
          </a:effectLst>
        </p:spPr>
      </p:pic>
      <p:pic>
        <p:nvPicPr>
          <p:cNvPr id="277" name="Google Shape;277;p38"/>
          <p:cNvPicPr preferRelativeResize="0"/>
          <p:nvPr/>
        </p:nvPicPr>
        <p:blipFill rotWithShape="1">
          <a:blip r:embed="rId6">
            <a:alphaModFix/>
          </a:blip>
          <a:srcRect b="26825"/>
          <a:stretch/>
        </p:blipFill>
        <p:spPr>
          <a:xfrm>
            <a:off x="5964575" y="1004666"/>
            <a:ext cx="692250" cy="403678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p:nvPr/>
        </p:nvSpPr>
        <p:spPr>
          <a:xfrm>
            <a:off x="517675" y="524350"/>
            <a:ext cx="3101700" cy="9234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High-fidelity</a:t>
            </a:r>
            <a:br>
              <a:rPr lang="en" sz="2400" b="1">
                <a:solidFill>
                  <a:schemeClr val="accent6"/>
                </a:solidFill>
                <a:latin typeface="Jost"/>
                <a:ea typeface="Jost"/>
                <a:cs typeface="Jost"/>
                <a:sym typeface="Jost"/>
              </a:rPr>
            </a:br>
            <a:r>
              <a:rPr lang="en" sz="2400" b="1">
                <a:solidFill>
                  <a:schemeClr val="accent6"/>
                </a:solidFill>
                <a:latin typeface="Jost"/>
                <a:ea typeface="Jost"/>
                <a:cs typeface="Jost"/>
                <a:sym typeface="Jost"/>
              </a:rPr>
              <a:t>prototype</a:t>
            </a:r>
            <a:endParaRPr sz="2400" b="1">
              <a:solidFill>
                <a:schemeClr val="accent6"/>
              </a:solidFill>
              <a:latin typeface="Jost"/>
              <a:ea typeface="Jost"/>
              <a:cs typeface="Jost"/>
              <a:sym typeface="Jost"/>
            </a:endParaRPr>
          </a:p>
        </p:txBody>
      </p:sp>
      <p:sp>
        <p:nvSpPr>
          <p:cNvPr id="283" name="Google Shape;283;p39"/>
          <p:cNvSpPr txBox="1"/>
          <p:nvPr/>
        </p:nvSpPr>
        <p:spPr>
          <a:xfrm>
            <a:off x="532875" y="1793800"/>
            <a:ext cx="2421300" cy="28629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After finalizing the low-fidelity prototype, I worked on creating the final designs with the goal of making them more intuitive and navigable. The main color theme I used was earth toned, like greens and tans, because when you think of the environment, you think of greens and browns. </a:t>
            </a:r>
            <a:endParaRPr sz="1200">
              <a:solidFill>
                <a:schemeClr val="dk1"/>
              </a:solidFill>
              <a:latin typeface="Quicksand Medium"/>
              <a:ea typeface="Quicksand Medium"/>
              <a:cs typeface="Quicksand Medium"/>
              <a:sym typeface="Quicksand Medium"/>
            </a:endParaRPr>
          </a:p>
        </p:txBody>
      </p:sp>
      <p:sp>
        <p:nvSpPr>
          <p:cNvPr id="284" name="Google Shape;284;p39"/>
          <p:cNvSpPr/>
          <p:nvPr/>
        </p:nvSpPr>
        <p:spPr>
          <a:xfrm>
            <a:off x="0" y="329125"/>
            <a:ext cx="69300" cy="753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39"/>
          <p:cNvPicPr preferRelativeResize="0"/>
          <p:nvPr/>
        </p:nvPicPr>
        <p:blipFill>
          <a:blip r:embed="rId3">
            <a:alphaModFix/>
          </a:blip>
          <a:stretch>
            <a:fillRect/>
          </a:stretch>
        </p:blipFill>
        <p:spPr>
          <a:xfrm>
            <a:off x="3027300" y="262625"/>
            <a:ext cx="5885025" cy="2922468"/>
          </a:xfrm>
          <a:prstGeom prst="rect">
            <a:avLst/>
          </a:prstGeom>
          <a:noFill/>
          <a:ln>
            <a:noFill/>
          </a:ln>
          <a:effectLst>
            <a:outerShdw blurRad="57150" dist="19050" dir="5400000" algn="bl" rotWithShape="0">
              <a:srgbClr val="000000">
                <a:alpha val="50000"/>
              </a:srgbClr>
            </a:outerShdw>
          </a:effectLst>
        </p:spPr>
      </p:pic>
      <p:pic>
        <p:nvPicPr>
          <p:cNvPr id="286" name="Google Shape;286;p39"/>
          <p:cNvPicPr preferRelativeResize="0"/>
          <p:nvPr/>
        </p:nvPicPr>
        <p:blipFill>
          <a:blip r:embed="rId4">
            <a:alphaModFix/>
          </a:blip>
          <a:stretch>
            <a:fillRect/>
          </a:stretch>
        </p:blipFill>
        <p:spPr>
          <a:xfrm>
            <a:off x="5946025" y="1539075"/>
            <a:ext cx="2219350" cy="3491500"/>
          </a:xfrm>
          <a:prstGeom prst="rect">
            <a:avLst/>
          </a:prstGeom>
          <a:noFill/>
          <a:ln>
            <a:noFill/>
          </a:ln>
          <a:effectLst>
            <a:outerShdw blurRad="57150" dist="19050" dir="5400000" algn="bl" rotWithShape="0">
              <a:srgbClr val="000000">
                <a:alpha val="50000"/>
              </a:srgbClr>
            </a:outerShdw>
          </a:effectLst>
        </p:spPr>
      </p:pic>
      <p:sp>
        <p:nvSpPr>
          <p:cNvPr id="287" name="Google Shape;287;p39"/>
          <p:cNvSpPr txBox="1"/>
          <p:nvPr/>
        </p:nvSpPr>
        <p:spPr>
          <a:xfrm>
            <a:off x="3617625" y="3427825"/>
            <a:ext cx="13323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rgbClr val="000000"/>
                </a:solidFill>
                <a:latin typeface="Archivo Light"/>
                <a:ea typeface="Archivo Light"/>
                <a:cs typeface="Archivo Light"/>
                <a:sym typeface="Archivo Light"/>
              </a:rPr>
              <a:t>View Prototype:</a:t>
            </a:r>
            <a:endParaRPr sz="1200">
              <a:solidFill>
                <a:srgbClr val="000000"/>
              </a:solidFill>
              <a:latin typeface="Archivo Light"/>
              <a:ea typeface="Archivo Light"/>
              <a:cs typeface="Archivo Light"/>
              <a:sym typeface="Archivo Light"/>
            </a:endParaRPr>
          </a:p>
          <a:p>
            <a:pPr marL="0" lvl="0" indent="0" algn="l" rtl="0">
              <a:spcBef>
                <a:spcPts val="0"/>
              </a:spcBef>
              <a:spcAft>
                <a:spcPts val="0"/>
              </a:spcAft>
              <a:buClr>
                <a:srgbClr val="000000"/>
              </a:buClr>
              <a:buSzPts val="1200"/>
              <a:buFont typeface="Arial"/>
              <a:buNone/>
            </a:pPr>
            <a:r>
              <a:rPr lang="en" sz="1200" u="sng">
                <a:solidFill>
                  <a:schemeClr val="hlink"/>
                </a:solidFill>
                <a:latin typeface="Archivo Light"/>
                <a:ea typeface="Archivo Light"/>
                <a:cs typeface="Archivo Light"/>
                <a:sym typeface="Archivo Light"/>
                <a:hlinkClick r:id="rId5"/>
              </a:rPr>
              <a:t>Desktop</a:t>
            </a:r>
            <a:endParaRPr sz="1200">
              <a:solidFill>
                <a:srgbClr val="000000"/>
              </a:solidFill>
              <a:latin typeface="Archivo Light"/>
              <a:ea typeface="Archivo Light"/>
              <a:cs typeface="Archivo Light"/>
              <a:sym typeface="Archivo Light"/>
            </a:endParaRPr>
          </a:p>
          <a:p>
            <a:pPr marL="0" marR="0" lvl="0" indent="0" algn="l" rtl="0">
              <a:lnSpc>
                <a:spcPct val="100000"/>
              </a:lnSpc>
              <a:spcBef>
                <a:spcPts val="0"/>
              </a:spcBef>
              <a:spcAft>
                <a:spcPts val="0"/>
              </a:spcAft>
              <a:buClr>
                <a:srgbClr val="000000"/>
              </a:buClr>
              <a:buSzPts val="1200"/>
              <a:buFont typeface="Arial"/>
              <a:buNone/>
            </a:pPr>
            <a:r>
              <a:rPr lang="en" sz="1200" u="sng">
                <a:solidFill>
                  <a:schemeClr val="hlink"/>
                </a:solidFill>
                <a:latin typeface="Archivo Light"/>
                <a:ea typeface="Archivo Light"/>
                <a:cs typeface="Archivo Light"/>
                <a:sym typeface="Archivo Light"/>
                <a:hlinkClick r:id="rId6"/>
              </a:rPr>
              <a:t>Mobile</a:t>
            </a:r>
            <a:endParaRPr sz="1200">
              <a:solidFill>
                <a:srgbClr val="000000"/>
              </a:solidFill>
              <a:latin typeface="Archivo Light"/>
              <a:ea typeface="Archivo Light"/>
              <a:cs typeface="Archivo Light"/>
              <a:sym typeface="Archivo Light"/>
            </a:endParaRPr>
          </a:p>
          <a:p>
            <a:pPr marL="0" marR="0" lvl="0" indent="0" algn="l" rtl="0">
              <a:lnSpc>
                <a:spcPct val="100000"/>
              </a:lnSpc>
              <a:spcBef>
                <a:spcPts val="0"/>
              </a:spcBef>
              <a:spcAft>
                <a:spcPts val="0"/>
              </a:spcAft>
              <a:buClr>
                <a:srgbClr val="000000"/>
              </a:buClr>
              <a:buSzPts val="1200"/>
              <a:buFont typeface="Arial"/>
              <a:buNone/>
            </a:pPr>
            <a:endParaRPr sz="1200">
              <a:solidFill>
                <a:srgbClr val="000000"/>
              </a:solidFill>
              <a:latin typeface="Archivo Light"/>
              <a:ea typeface="Archivo Light"/>
              <a:cs typeface="Archivo Light"/>
              <a:sym typeface="Archiv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Accessibility considerations</a:t>
            </a:r>
            <a:endParaRPr sz="2400" b="1">
              <a:solidFill>
                <a:schemeClr val="accent6"/>
              </a:solidFill>
              <a:latin typeface="Jost"/>
              <a:ea typeface="Jost"/>
              <a:cs typeface="Jost"/>
              <a:sym typeface="Jost"/>
            </a:endParaRPr>
          </a:p>
        </p:txBody>
      </p:sp>
      <p:sp>
        <p:nvSpPr>
          <p:cNvPr id="293" name="Google Shape;293;p40"/>
          <p:cNvSpPr/>
          <p:nvPr/>
        </p:nvSpPr>
        <p:spPr>
          <a:xfrm>
            <a:off x="5176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294" name="Google Shape;294;p40"/>
          <p:cNvSpPr txBox="1"/>
          <p:nvPr/>
        </p:nvSpPr>
        <p:spPr>
          <a:xfrm>
            <a:off x="711325" y="1917800"/>
            <a:ext cx="2049000" cy="17547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When choosing a color palette, I made sure my primary colors met WCAG AA Compliance before building out the UI for each screen. </a:t>
            </a:r>
            <a:endParaRPr sz="1200">
              <a:solidFill>
                <a:schemeClr val="dk1"/>
              </a:solidFill>
              <a:latin typeface="Quicksand Medium"/>
              <a:ea typeface="Quicksand Medium"/>
              <a:cs typeface="Quicksand Medium"/>
              <a:sym typeface="Quicksand Medium"/>
            </a:endParaRPr>
          </a:p>
        </p:txBody>
      </p:sp>
      <p:sp>
        <p:nvSpPr>
          <p:cNvPr id="295" name="Google Shape;295;p40"/>
          <p:cNvSpPr/>
          <p:nvPr/>
        </p:nvSpPr>
        <p:spPr>
          <a:xfrm>
            <a:off x="31752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296" name="Google Shape;296;p40"/>
          <p:cNvSpPr txBox="1"/>
          <p:nvPr/>
        </p:nvSpPr>
        <p:spPr>
          <a:xfrm>
            <a:off x="3368925" y="1917800"/>
            <a:ext cx="2049000" cy="23088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am using only two typefaces: Jost for headlines and Quicksand for body copy. </a:t>
            </a:r>
            <a:endParaRPr sz="12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Mixing too many different typefaces can make your app seem fragmented and busy.</a:t>
            </a:r>
            <a:endParaRPr sz="1200">
              <a:solidFill>
                <a:schemeClr val="dk1"/>
              </a:solidFill>
              <a:latin typeface="Quicksand Medium"/>
              <a:ea typeface="Quicksand Medium"/>
              <a:cs typeface="Quicksand Medium"/>
              <a:sym typeface="Quicksand Medium"/>
            </a:endParaRPr>
          </a:p>
        </p:txBody>
      </p:sp>
      <p:sp>
        <p:nvSpPr>
          <p:cNvPr id="297" name="Google Shape;297;p40"/>
          <p:cNvSpPr/>
          <p:nvPr/>
        </p:nvSpPr>
        <p:spPr>
          <a:xfrm>
            <a:off x="58328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298" name="Google Shape;298;p40"/>
          <p:cNvSpPr txBox="1"/>
          <p:nvPr/>
        </p:nvSpPr>
        <p:spPr>
          <a:xfrm>
            <a:off x="6026525" y="1902800"/>
            <a:ext cx="2049000" cy="17547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 I implemented a text hierarchy throughout the app. This helps users to distinguish the different sections and information on screen.</a:t>
            </a:r>
            <a:endParaRPr sz="1200">
              <a:solidFill>
                <a:schemeClr val="dk1"/>
              </a:solidFill>
              <a:latin typeface="Quicksand Medium"/>
              <a:ea typeface="Quicksand Medium"/>
              <a:cs typeface="Quicksand Medium"/>
              <a:sym typeface="Quicksand Medium"/>
            </a:endParaRPr>
          </a:p>
        </p:txBody>
      </p:sp>
      <p:sp>
        <p:nvSpPr>
          <p:cNvPr id="299" name="Google Shape;299;p40"/>
          <p:cNvSpPr/>
          <p:nvPr/>
        </p:nvSpPr>
        <p:spPr>
          <a:xfrm>
            <a:off x="1479175" y="1233971"/>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1</a:t>
            </a:r>
            <a:endParaRPr sz="2200" b="1">
              <a:solidFill>
                <a:schemeClr val="accent1"/>
              </a:solidFill>
              <a:latin typeface="Jost"/>
              <a:ea typeface="Jost"/>
              <a:cs typeface="Jost"/>
              <a:sym typeface="Jost"/>
            </a:endParaRPr>
          </a:p>
        </p:txBody>
      </p:sp>
      <p:sp>
        <p:nvSpPr>
          <p:cNvPr id="300" name="Google Shape;300;p40"/>
          <p:cNvSpPr/>
          <p:nvPr/>
        </p:nvSpPr>
        <p:spPr>
          <a:xfrm>
            <a:off x="4136775" y="1233971"/>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2</a:t>
            </a:r>
            <a:endParaRPr sz="2200" b="1">
              <a:solidFill>
                <a:schemeClr val="accent1"/>
              </a:solidFill>
              <a:latin typeface="Jost"/>
              <a:ea typeface="Jost"/>
              <a:cs typeface="Jost"/>
              <a:sym typeface="Jost"/>
            </a:endParaRPr>
          </a:p>
        </p:txBody>
      </p:sp>
      <p:sp>
        <p:nvSpPr>
          <p:cNvPr id="301" name="Google Shape;301;p40"/>
          <p:cNvSpPr/>
          <p:nvPr/>
        </p:nvSpPr>
        <p:spPr>
          <a:xfrm>
            <a:off x="6794375" y="1233971"/>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3</a:t>
            </a:r>
            <a:endParaRPr sz="2200" b="1">
              <a:solidFill>
                <a:schemeClr val="accent1"/>
              </a:solidFill>
              <a:latin typeface="Jost"/>
              <a:ea typeface="Jost"/>
              <a:cs typeface="Jost"/>
              <a:sym typeface="Jo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05"/>
        <p:cNvGrpSpPr/>
        <p:nvPr/>
      </p:nvGrpSpPr>
      <p:grpSpPr>
        <a:xfrm>
          <a:off x="0" y="0"/>
          <a:ext cx="0" cy="0"/>
          <a:chOff x="0" y="0"/>
          <a:chExt cx="0" cy="0"/>
        </a:xfrm>
      </p:grpSpPr>
      <p:sp>
        <p:nvSpPr>
          <p:cNvPr id="306" name="Google Shape;306;p4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Takeaways</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Next steps</a:t>
            </a:r>
            <a:endParaRPr>
              <a:solidFill>
                <a:srgbClr val="FFFFFF"/>
              </a:solidFill>
              <a:latin typeface="Quicksand Medium"/>
              <a:ea typeface="Quicksand Medium"/>
              <a:cs typeface="Quicksand Medium"/>
              <a:sym typeface="Quicksand Medium"/>
            </a:endParaRPr>
          </a:p>
        </p:txBody>
      </p:sp>
      <p:sp>
        <p:nvSpPr>
          <p:cNvPr id="307" name="Google Shape;307;p41"/>
          <p:cNvSpPr txBox="1"/>
          <p:nvPr/>
        </p:nvSpPr>
        <p:spPr>
          <a:xfrm>
            <a:off x="1533525" y="2082300"/>
            <a:ext cx="17019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b="1">
                <a:solidFill>
                  <a:srgbClr val="FFFFFF"/>
                </a:solidFill>
                <a:latin typeface="Jost"/>
                <a:ea typeface="Jost"/>
                <a:cs typeface="Jost"/>
                <a:sym typeface="Jost"/>
              </a:rPr>
              <a:t>Going forward</a:t>
            </a:r>
            <a:endParaRPr sz="2400" b="1">
              <a:solidFill>
                <a:srgbClr val="FFFFFF"/>
              </a:solidFill>
              <a:latin typeface="Jost"/>
              <a:ea typeface="Jost"/>
              <a:cs typeface="Jost"/>
              <a:sym typeface="Jost"/>
            </a:endParaRPr>
          </a:p>
        </p:txBody>
      </p:sp>
      <p:cxnSp>
        <p:nvCxnSpPr>
          <p:cNvPr id="308" name="Google Shape;308;p41"/>
          <p:cNvCxnSpPr/>
          <p:nvPr/>
        </p:nvCxnSpPr>
        <p:spPr>
          <a:xfrm>
            <a:off x="3496700" y="2162175"/>
            <a:ext cx="0" cy="8574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Takeaways</a:t>
            </a:r>
            <a:endParaRPr sz="2400" b="1">
              <a:solidFill>
                <a:schemeClr val="accent6"/>
              </a:solidFill>
              <a:latin typeface="Jost"/>
              <a:ea typeface="Jost"/>
              <a:cs typeface="Jost"/>
              <a:sym typeface="Jost"/>
            </a:endParaRPr>
          </a:p>
        </p:txBody>
      </p:sp>
      <p:sp>
        <p:nvSpPr>
          <p:cNvPr id="314" name="Google Shape;314;p42"/>
          <p:cNvSpPr txBox="1"/>
          <p:nvPr/>
        </p:nvSpPr>
        <p:spPr>
          <a:xfrm>
            <a:off x="539600" y="2237975"/>
            <a:ext cx="3446100" cy="26322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Impact:</a:t>
            </a:r>
            <a:endParaRPr sz="1200" b="1">
              <a:solidFill>
                <a:schemeClr val="dk2"/>
              </a:solidFill>
              <a:latin typeface="Quicksand"/>
              <a:ea typeface="Quicksand"/>
              <a:cs typeface="Quicksand"/>
              <a:sym typeface="Quicksand"/>
            </a:endParaRPr>
          </a:p>
          <a:p>
            <a:pPr marL="0" lvl="0" indent="0" algn="l" rtl="0">
              <a:lnSpc>
                <a:spcPct val="150000"/>
              </a:lnSpc>
              <a:spcBef>
                <a:spcPts val="0"/>
              </a:spcBef>
              <a:spcAft>
                <a:spcPts val="0"/>
              </a:spcAft>
              <a:buNone/>
            </a:pPr>
            <a:r>
              <a:rPr lang="en" sz="1200">
                <a:solidFill>
                  <a:schemeClr val="dk1"/>
                </a:solidFill>
                <a:latin typeface="Quicksand Medium"/>
                <a:ea typeface="Quicksand Medium"/>
                <a:cs typeface="Quicksand Medium"/>
                <a:sym typeface="Quicksand Medium"/>
              </a:rPr>
              <a:t>In this study, I aimed to address common issues faced by users and evaluate the impact of UX design on their mood and decision-making process. Through conducting this research and design, I gained a deeper understanding of how user experience can significantly influence a user’s emotions and choices.</a:t>
            </a:r>
            <a:endParaRPr sz="1200">
              <a:solidFill>
                <a:schemeClr val="dk1"/>
              </a:solidFill>
              <a:latin typeface="Quicksand Medium"/>
              <a:ea typeface="Quicksand Medium"/>
              <a:cs typeface="Quicksand Medium"/>
              <a:sym typeface="Quicksand Medium"/>
            </a:endParaRPr>
          </a:p>
        </p:txBody>
      </p:sp>
      <p:sp>
        <p:nvSpPr>
          <p:cNvPr id="315" name="Google Shape;315;p42"/>
          <p:cNvSpPr/>
          <p:nvPr/>
        </p:nvSpPr>
        <p:spPr>
          <a:xfrm>
            <a:off x="539600" y="15340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2"/>
          <p:cNvSpPr txBox="1"/>
          <p:nvPr/>
        </p:nvSpPr>
        <p:spPr>
          <a:xfrm>
            <a:off x="4495800" y="2237975"/>
            <a:ext cx="4348800" cy="26322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What I Learned:</a:t>
            </a:r>
            <a:endParaRPr sz="1200" b="1">
              <a:solidFill>
                <a:schemeClr val="dk1"/>
              </a:solidFill>
              <a:latin typeface="Quicksand"/>
              <a:ea typeface="Quicksand"/>
              <a:cs typeface="Quicksand"/>
              <a:sym typeface="Quicksand"/>
            </a:endParaRPr>
          </a:p>
          <a:p>
            <a:pPr marL="0" lvl="0" indent="0" algn="l" rtl="0">
              <a:lnSpc>
                <a:spcPct val="150000"/>
              </a:lnSpc>
              <a:spcBef>
                <a:spcPts val="0"/>
              </a:spcBef>
              <a:spcAft>
                <a:spcPts val="0"/>
              </a:spcAft>
              <a:buNone/>
            </a:pPr>
            <a:r>
              <a:rPr lang="en" sz="1200">
                <a:solidFill>
                  <a:schemeClr val="dk1"/>
                </a:solidFill>
                <a:latin typeface="Quicksand Medium"/>
                <a:ea typeface="Quicksand Medium"/>
                <a:cs typeface="Quicksand Medium"/>
                <a:sym typeface="Quicksand Medium"/>
              </a:rPr>
              <a:t>I have gained valuable insights and knowledge through the design process. Some of the key things I have learned include:</a:t>
            </a:r>
            <a:endParaRPr sz="1200">
              <a:solidFill>
                <a:schemeClr val="dk1"/>
              </a:solidFill>
              <a:latin typeface="Quicksand Medium"/>
              <a:ea typeface="Quicksand Medium"/>
              <a:cs typeface="Quicksand Medium"/>
              <a:sym typeface="Quicksand Medium"/>
            </a:endParaRPr>
          </a:p>
          <a:p>
            <a:pPr marL="571500" lvl="0" indent="-304800" algn="l" rtl="0">
              <a:lnSpc>
                <a:spcPct val="150000"/>
              </a:lnSpc>
              <a:spcBef>
                <a:spcPts val="0"/>
              </a:spcBef>
              <a:spcAft>
                <a:spcPts val="0"/>
              </a:spcAft>
              <a:buClr>
                <a:schemeClr val="dk1"/>
              </a:buClr>
              <a:buSzPts val="1200"/>
              <a:buFont typeface="Quicksand Medium"/>
              <a:buChar char="●"/>
            </a:pPr>
            <a:r>
              <a:rPr lang="en" sz="1200">
                <a:solidFill>
                  <a:schemeClr val="dk1"/>
                </a:solidFill>
                <a:latin typeface="Quicksand Medium"/>
                <a:ea typeface="Quicksand Medium"/>
                <a:cs typeface="Quicksand Medium"/>
                <a:sym typeface="Quicksand Medium"/>
              </a:rPr>
              <a:t>Understanding user needs</a:t>
            </a:r>
            <a:endParaRPr sz="1200">
              <a:solidFill>
                <a:schemeClr val="dk1"/>
              </a:solidFill>
              <a:latin typeface="Quicksand Medium"/>
              <a:ea typeface="Quicksand Medium"/>
              <a:cs typeface="Quicksand Medium"/>
              <a:sym typeface="Quicksand Medium"/>
            </a:endParaRPr>
          </a:p>
          <a:p>
            <a:pPr marL="571500" lvl="0" indent="-304800" algn="l" rtl="0">
              <a:lnSpc>
                <a:spcPct val="150000"/>
              </a:lnSpc>
              <a:spcBef>
                <a:spcPts val="0"/>
              </a:spcBef>
              <a:spcAft>
                <a:spcPts val="0"/>
              </a:spcAft>
              <a:buClr>
                <a:schemeClr val="dk1"/>
              </a:buClr>
              <a:buSzPts val="1200"/>
              <a:buFont typeface="Quicksand Medium"/>
              <a:buChar char="●"/>
            </a:pPr>
            <a:r>
              <a:rPr lang="en" sz="1200">
                <a:solidFill>
                  <a:schemeClr val="dk1"/>
                </a:solidFill>
                <a:latin typeface="Quicksand Medium"/>
                <a:ea typeface="Quicksand Medium"/>
                <a:cs typeface="Quicksand Medium"/>
                <a:sym typeface="Quicksand Medium"/>
              </a:rPr>
              <a:t>Importance of simplicity</a:t>
            </a:r>
            <a:endParaRPr sz="1200">
              <a:solidFill>
                <a:schemeClr val="dk1"/>
              </a:solidFill>
              <a:latin typeface="Quicksand Medium"/>
              <a:ea typeface="Quicksand Medium"/>
              <a:cs typeface="Quicksand Medium"/>
              <a:sym typeface="Quicksand Medium"/>
            </a:endParaRPr>
          </a:p>
          <a:p>
            <a:pPr marL="571500" lvl="0" indent="-304800" algn="l" rtl="0">
              <a:lnSpc>
                <a:spcPct val="150000"/>
              </a:lnSpc>
              <a:spcBef>
                <a:spcPts val="0"/>
              </a:spcBef>
              <a:spcAft>
                <a:spcPts val="0"/>
              </a:spcAft>
              <a:buClr>
                <a:schemeClr val="dk1"/>
              </a:buClr>
              <a:buSzPts val="1200"/>
              <a:buFont typeface="Quicksand Medium"/>
              <a:buChar char="●"/>
            </a:pPr>
            <a:r>
              <a:rPr lang="en" sz="1200">
                <a:solidFill>
                  <a:schemeClr val="dk1"/>
                </a:solidFill>
                <a:latin typeface="Quicksand Medium"/>
                <a:ea typeface="Quicksand Medium"/>
                <a:cs typeface="Quicksand Medium"/>
                <a:sym typeface="Quicksand Medium"/>
              </a:rPr>
              <a:t>Accessibility considerations</a:t>
            </a:r>
            <a:endParaRPr sz="1200">
              <a:solidFill>
                <a:schemeClr val="dk1"/>
              </a:solidFill>
              <a:latin typeface="Quicksand Medium"/>
              <a:ea typeface="Quicksand Medium"/>
              <a:cs typeface="Quicksand Medium"/>
              <a:sym typeface="Quicksand Medium"/>
            </a:endParaRPr>
          </a:p>
          <a:p>
            <a:pPr marL="571500" lvl="0" indent="-304800" algn="l" rtl="0">
              <a:lnSpc>
                <a:spcPct val="150000"/>
              </a:lnSpc>
              <a:spcBef>
                <a:spcPts val="0"/>
              </a:spcBef>
              <a:spcAft>
                <a:spcPts val="0"/>
              </a:spcAft>
              <a:buClr>
                <a:schemeClr val="dk1"/>
              </a:buClr>
              <a:buSzPts val="1200"/>
              <a:buFont typeface="Quicksand Medium"/>
              <a:buChar char="●"/>
            </a:pPr>
            <a:r>
              <a:rPr lang="en" sz="1200">
                <a:solidFill>
                  <a:schemeClr val="dk1"/>
                </a:solidFill>
                <a:latin typeface="Quicksand Medium"/>
                <a:ea typeface="Quicksand Medium"/>
                <a:cs typeface="Quicksand Medium"/>
                <a:sym typeface="Quicksand Medium"/>
              </a:rPr>
              <a:t>Understanding and implementing user feedback</a:t>
            </a:r>
            <a:endParaRPr sz="1200">
              <a:solidFill>
                <a:schemeClr val="dk1"/>
              </a:solidFill>
              <a:latin typeface="Quicksand Medium"/>
              <a:ea typeface="Quicksand Medium"/>
              <a:cs typeface="Quicksand Medium"/>
              <a:sym typeface="Quicksand Medium"/>
            </a:endParaRPr>
          </a:p>
          <a:p>
            <a:pPr marL="571500" lvl="0" indent="-304800" algn="l" rtl="0">
              <a:lnSpc>
                <a:spcPct val="150000"/>
              </a:lnSpc>
              <a:spcBef>
                <a:spcPts val="0"/>
              </a:spcBef>
              <a:spcAft>
                <a:spcPts val="0"/>
              </a:spcAft>
              <a:buClr>
                <a:schemeClr val="dk1"/>
              </a:buClr>
              <a:buSzPts val="1200"/>
              <a:buFont typeface="Quicksand Medium"/>
              <a:buChar char="●"/>
            </a:pPr>
            <a:r>
              <a:rPr lang="en" sz="1200">
                <a:solidFill>
                  <a:schemeClr val="dk1"/>
                </a:solidFill>
                <a:latin typeface="Quicksand Medium"/>
                <a:ea typeface="Quicksand Medium"/>
                <a:cs typeface="Quicksand Medium"/>
                <a:sym typeface="Quicksand Medium"/>
              </a:rPr>
              <a:t>Manage information to not overwhelm the user</a:t>
            </a:r>
            <a:endParaRPr sz="1200">
              <a:solidFill>
                <a:schemeClr val="dk1"/>
              </a:solidFill>
              <a:latin typeface="Quicksand Medium"/>
              <a:ea typeface="Quicksand Medium"/>
              <a:cs typeface="Quicksand Medium"/>
              <a:sym typeface="Quicksand Medium"/>
            </a:endParaRPr>
          </a:p>
        </p:txBody>
      </p:sp>
      <p:sp>
        <p:nvSpPr>
          <p:cNvPr id="317" name="Google Shape;317;p42"/>
          <p:cNvSpPr/>
          <p:nvPr/>
        </p:nvSpPr>
        <p:spPr>
          <a:xfrm>
            <a:off x="4495800" y="15340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1"/>
              </a:solidFill>
              <a:latin typeface="Calibri"/>
              <a:ea typeface="Calibri"/>
              <a:cs typeface="Calibri"/>
              <a:sym typeface="Calibri"/>
            </a:endParaRPr>
          </a:p>
        </p:txBody>
      </p:sp>
      <p:grpSp>
        <p:nvGrpSpPr>
          <p:cNvPr id="319" name="Google Shape;319;p42"/>
          <p:cNvGrpSpPr/>
          <p:nvPr/>
        </p:nvGrpSpPr>
        <p:grpSpPr>
          <a:xfrm>
            <a:off x="4605678" y="1676963"/>
            <a:ext cx="293543" cy="227362"/>
            <a:chOff x="420350" y="238125"/>
            <a:chExt cx="6779275" cy="5238750"/>
          </a:xfrm>
        </p:grpSpPr>
        <p:sp>
          <p:nvSpPr>
            <p:cNvPr id="320" name="Google Shape;320;p4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1" name="Google Shape;321;p4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2" name="Google Shape;322;p4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3" name="Google Shape;323;p4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Next steps</a:t>
            </a:r>
            <a:endParaRPr sz="2400" b="1">
              <a:solidFill>
                <a:schemeClr val="accent6"/>
              </a:solidFill>
              <a:latin typeface="Jost"/>
              <a:ea typeface="Jost"/>
              <a:cs typeface="Jost"/>
              <a:sym typeface="Jost"/>
            </a:endParaRPr>
          </a:p>
        </p:txBody>
      </p:sp>
      <p:sp>
        <p:nvSpPr>
          <p:cNvPr id="329" name="Google Shape;329;p43"/>
          <p:cNvSpPr/>
          <p:nvPr/>
        </p:nvSpPr>
        <p:spPr>
          <a:xfrm>
            <a:off x="5176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330" name="Google Shape;330;p43"/>
          <p:cNvSpPr txBox="1"/>
          <p:nvPr/>
        </p:nvSpPr>
        <p:spPr>
          <a:xfrm>
            <a:off x="711325" y="1917800"/>
            <a:ext cx="20490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Obtain UX/UI feedback from designers with more experience in the field to improve design.</a:t>
            </a:r>
            <a:endParaRPr sz="1200">
              <a:solidFill>
                <a:schemeClr val="dk1"/>
              </a:solidFill>
              <a:latin typeface="Quicksand Medium"/>
              <a:ea typeface="Quicksand Medium"/>
              <a:cs typeface="Quicksand Medium"/>
              <a:sym typeface="Quicksand Medium"/>
            </a:endParaRPr>
          </a:p>
        </p:txBody>
      </p:sp>
      <p:sp>
        <p:nvSpPr>
          <p:cNvPr id="331" name="Google Shape;331;p43"/>
          <p:cNvSpPr/>
          <p:nvPr/>
        </p:nvSpPr>
        <p:spPr>
          <a:xfrm>
            <a:off x="31752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332" name="Google Shape;332;p43"/>
          <p:cNvSpPr txBox="1"/>
          <p:nvPr/>
        </p:nvSpPr>
        <p:spPr>
          <a:xfrm>
            <a:off x="3368925" y="1917800"/>
            <a:ext cx="2049000" cy="20319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When I have documented all feedback that was provided, I will make the necessary design updates in order to improve the app’s overall experience.</a:t>
            </a:r>
            <a:endParaRPr sz="1200">
              <a:solidFill>
                <a:schemeClr val="dk1"/>
              </a:solidFill>
              <a:latin typeface="Quicksand Medium"/>
              <a:ea typeface="Quicksand Medium"/>
              <a:cs typeface="Quicksand Medium"/>
              <a:sym typeface="Quicksand Medium"/>
            </a:endParaRPr>
          </a:p>
        </p:txBody>
      </p:sp>
      <p:sp>
        <p:nvSpPr>
          <p:cNvPr id="333" name="Google Shape;333;p43"/>
          <p:cNvSpPr/>
          <p:nvPr/>
        </p:nvSpPr>
        <p:spPr>
          <a:xfrm>
            <a:off x="5832875" y="1472325"/>
            <a:ext cx="2436300" cy="317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334" name="Google Shape;334;p43"/>
          <p:cNvSpPr txBox="1"/>
          <p:nvPr/>
        </p:nvSpPr>
        <p:spPr>
          <a:xfrm>
            <a:off x="6026525" y="1917800"/>
            <a:ext cx="2049000" cy="17547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Create a cross-platform responsive design. The goal is to build the same experience for all users, no matter what type of device they are using.</a:t>
            </a:r>
            <a:endParaRPr sz="1200">
              <a:solidFill>
                <a:schemeClr val="dk1"/>
              </a:solidFill>
              <a:latin typeface="Quicksand Medium"/>
              <a:ea typeface="Quicksand Medium"/>
              <a:cs typeface="Quicksand Medium"/>
              <a:sym typeface="Quicksand Medium"/>
            </a:endParaRPr>
          </a:p>
        </p:txBody>
      </p:sp>
      <p:sp>
        <p:nvSpPr>
          <p:cNvPr id="335" name="Google Shape;335;p43"/>
          <p:cNvSpPr/>
          <p:nvPr/>
        </p:nvSpPr>
        <p:spPr>
          <a:xfrm>
            <a:off x="1479175" y="1187633"/>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1</a:t>
            </a:r>
            <a:endParaRPr sz="2200" b="1">
              <a:solidFill>
                <a:schemeClr val="accent1"/>
              </a:solidFill>
              <a:latin typeface="Jost"/>
              <a:ea typeface="Jost"/>
              <a:cs typeface="Jost"/>
              <a:sym typeface="Jost"/>
            </a:endParaRPr>
          </a:p>
        </p:txBody>
      </p:sp>
      <p:sp>
        <p:nvSpPr>
          <p:cNvPr id="336" name="Google Shape;336;p43"/>
          <p:cNvSpPr/>
          <p:nvPr/>
        </p:nvSpPr>
        <p:spPr>
          <a:xfrm>
            <a:off x="4136775" y="1187633"/>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2</a:t>
            </a:r>
            <a:endParaRPr sz="2200" b="1">
              <a:solidFill>
                <a:schemeClr val="accent1"/>
              </a:solidFill>
              <a:latin typeface="Jost"/>
              <a:ea typeface="Jost"/>
              <a:cs typeface="Jost"/>
              <a:sym typeface="Jost"/>
            </a:endParaRPr>
          </a:p>
        </p:txBody>
      </p:sp>
      <p:sp>
        <p:nvSpPr>
          <p:cNvPr id="337" name="Google Shape;337;p43"/>
          <p:cNvSpPr/>
          <p:nvPr/>
        </p:nvSpPr>
        <p:spPr>
          <a:xfrm>
            <a:off x="6794375" y="1187633"/>
            <a:ext cx="513300" cy="5133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b="1">
                <a:solidFill>
                  <a:schemeClr val="accent1"/>
                </a:solidFill>
                <a:latin typeface="Jost"/>
                <a:ea typeface="Jost"/>
                <a:cs typeface="Jost"/>
                <a:sym typeface="Jost"/>
              </a:rPr>
              <a:t>3</a:t>
            </a:r>
            <a:endParaRPr sz="2200" b="1">
              <a:solidFill>
                <a:schemeClr val="accent1"/>
              </a:solidFill>
              <a:latin typeface="Jost"/>
              <a:ea typeface="Jost"/>
              <a:cs typeface="Jost"/>
              <a:sym typeface="Jo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4"/>
          <p:cNvSpPr txBox="1"/>
          <p:nvPr/>
        </p:nvSpPr>
        <p:spPr>
          <a:xfrm>
            <a:off x="517675" y="524350"/>
            <a:ext cx="26535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Let’s connect!</a:t>
            </a:r>
            <a:endParaRPr sz="2400" b="1">
              <a:solidFill>
                <a:schemeClr val="accent6"/>
              </a:solidFill>
              <a:latin typeface="Jost"/>
              <a:ea typeface="Jost"/>
              <a:cs typeface="Jost"/>
              <a:sym typeface="Jost"/>
            </a:endParaRPr>
          </a:p>
        </p:txBody>
      </p:sp>
      <p:sp>
        <p:nvSpPr>
          <p:cNvPr id="343" name="Google Shape;343;p44"/>
          <p:cNvSpPr/>
          <p:nvPr/>
        </p:nvSpPr>
        <p:spPr>
          <a:xfrm>
            <a:off x="517675" y="2461797"/>
            <a:ext cx="7938900" cy="12507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1"/>
              </a:buClr>
              <a:buSzPts val="1100"/>
              <a:buFont typeface="Arial"/>
              <a:buNone/>
            </a:pPr>
            <a:endParaRPr sz="1200">
              <a:solidFill>
                <a:schemeClr val="dk1"/>
              </a:solidFill>
              <a:latin typeface="Archivo Light"/>
              <a:ea typeface="Archivo Light"/>
              <a:cs typeface="Archivo Light"/>
              <a:sym typeface="Archivo Light"/>
            </a:endParaRPr>
          </a:p>
        </p:txBody>
      </p:sp>
      <p:sp>
        <p:nvSpPr>
          <p:cNvPr id="344" name="Google Shape;344;p44"/>
          <p:cNvSpPr txBox="1"/>
          <p:nvPr/>
        </p:nvSpPr>
        <p:spPr>
          <a:xfrm>
            <a:off x="919075" y="2461800"/>
            <a:ext cx="7136100" cy="14775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 would appreciate your thoughts and insights on this topic, as feedback is crucial to further enhancing the findings of this study.</a:t>
            </a:r>
            <a:endParaRPr sz="12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endParaRPr sz="12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Provide your contact information here. This might include your email address, phone number, and website or link to other professional platforms.</a:t>
            </a:r>
            <a:endParaRPr sz="1200">
              <a:solidFill>
                <a:schemeClr val="dk1"/>
              </a:solidFill>
              <a:latin typeface="Quicksand Medium"/>
              <a:ea typeface="Quicksand Medium"/>
              <a:cs typeface="Quicksand Medium"/>
              <a:sym typeface="Quicksand Medium"/>
            </a:endParaRPr>
          </a:p>
        </p:txBody>
      </p:sp>
      <p:sp>
        <p:nvSpPr>
          <p:cNvPr id="345" name="Google Shape;345;p44"/>
          <p:cNvSpPr/>
          <p:nvPr/>
        </p:nvSpPr>
        <p:spPr>
          <a:xfrm>
            <a:off x="4230475" y="1602212"/>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p:nvPr/>
        </p:nvSpPr>
        <p:spPr>
          <a:xfrm>
            <a:off x="517675" y="2237975"/>
            <a:ext cx="3446100" cy="23550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b="1">
                <a:solidFill>
                  <a:schemeClr val="accent1"/>
                </a:solidFill>
                <a:latin typeface="Quicksand"/>
                <a:ea typeface="Quicksand"/>
                <a:cs typeface="Quicksand"/>
                <a:sym typeface="Quicksand"/>
              </a:rPr>
              <a:t>The Problem</a:t>
            </a:r>
            <a:r>
              <a:rPr lang="en" b="1">
                <a:solidFill>
                  <a:schemeClr val="accent2"/>
                </a:solidFill>
                <a:latin typeface="Quicksand"/>
                <a:ea typeface="Quicksand"/>
                <a:cs typeface="Quicksand"/>
                <a:sym typeface="Quicksand"/>
              </a:rPr>
              <a:t>: </a:t>
            </a:r>
            <a:endParaRPr b="1">
              <a:solidFill>
                <a:schemeClr val="accent2"/>
              </a:solidFill>
              <a:latin typeface="Quicksand"/>
              <a:ea typeface="Quicksand"/>
              <a:cs typeface="Quicksand"/>
              <a:sym typeface="Quicksand"/>
            </a:endParaRPr>
          </a:p>
          <a:p>
            <a:pPr marL="0" lvl="0" indent="0" algn="l" rtl="0">
              <a:lnSpc>
                <a:spcPct val="150000"/>
              </a:lnSpc>
              <a:spcBef>
                <a:spcPts val="0"/>
              </a:spcBef>
              <a:spcAft>
                <a:spcPts val="0"/>
              </a:spcAft>
              <a:buNone/>
            </a:pPr>
            <a:r>
              <a:rPr lang="en" sz="1200">
                <a:solidFill>
                  <a:schemeClr val="dk1"/>
                </a:solidFill>
                <a:latin typeface="Quicksand Light"/>
                <a:ea typeface="Quicksand Light"/>
                <a:cs typeface="Quicksand Light"/>
                <a:sym typeface="Quicksand Light"/>
              </a:rPr>
              <a:t>People nowadays tend to use online platforms to search for and rent outdoor event spaces, instead of going to the space directly. There are few products online specified in pavilions rental that provide a seamless, efficient and user-friendly solution for finding rental pavilions that met their budget and needs.</a:t>
            </a:r>
            <a:endParaRPr sz="1200">
              <a:solidFill>
                <a:schemeClr val="dk1"/>
              </a:solidFill>
              <a:latin typeface="Quicksand Light"/>
              <a:ea typeface="Quicksand Light"/>
              <a:cs typeface="Quicksand Light"/>
              <a:sym typeface="Quicksand Light"/>
            </a:endParaRPr>
          </a:p>
        </p:txBody>
      </p:sp>
      <p:sp>
        <p:nvSpPr>
          <p:cNvPr id="88" name="Google Shape;88;p19"/>
          <p:cNvSpPr txBox="1"/>
          <p:nvPr/>
        </p:nvSpPr>
        <p:spPr>
          <a:xfrm>
            <a:off x="517675" y="524350"/>
            <a:ext cx="28176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Project overview</a:t>
            </a:r>
            <a:endParaRPr sz="2400" b="1">
              <a:solidFill>
                <a:schemeClr val="accent6"/>
              </a:solidFill>
              <a:latin typeface="Jost"/>
              <a:ea typeface="Jost"/>
              <a:cs typeface="Jost"/>
              <a:sym typeface="Jost"/>
            </a:endParaRPr>
          </a:p>
        </p:txBody>
      </p:sp>
      <p:sp>
        <p:nvSpPr>
          <p:cNvPr id="89" name="Google Shape;89;p19"/>
          <p:cNvSpPr/>
          <p:nvPr/>
        </p:nvSpPr>
        <p:spPr>
          <a:xfrm>
            <a:off x="517675" y="15340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accent4"/>
              </a:solidFill>
            </a:endParaRPr>
          </a:p>
        </p:txBody>
      </p:sp>
      <p:sp>
        <p:nvSpPr>
          <p:cNvPr id="90" name="Google Shape;90;p19"/>
          <p:cNvSpPr txBox="1"/>
          <p:nvPr/>
        </p:nvSpPr>
        <p:spPr>
          <a:xfrm>
            <a:off x="4572000" y="2237975"/>
            <a:ext cx="3446100" cy="18009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The Goal: </a:t>
            </a:r>
            <a:endParaRPr>
              <a:solidFill>
                <a:schemeClr val="dk1"/>
              </a:solidFill>
              <a:latin typeface="Quicksand SemiBold"/>
              <a:ea typeface="Quicksand SemiBold"/>
              <a:cs typeface="Quicksand SemiBold"/>
              <a:sym typeface="Quicksand SemiBold"/>
            </a:endParaRPr>
          </a:p>
          <a:p>
            <a:pPr marL="0" lvl="0" indent="0" algn="l" rtl="0">
              <a:lnSpc>
                <a:spcPct val="150000"/>
              </a:lnSpc>
              <a:spcBef>
                <a:spcPts val="0"/>
              </a:spcBef>
              <a:spcAft>
                <a:spcPts val="0"/>
              </a:spcAft>
              <a:buNone/>
            </a:pPr>
            <a:r>
              <a:rPr lang="en" sz="1200">
                <a:solidFill>
                  <a:schemeClr val="dk1"/>
                </a:solidFill>
                <a:latin typeface="Quicksand Light"/>
                <a:ea typeface="Quicksand Light"/>
                <a:cs typeface="Quicksand Light"/>
                <a:sym typeface="Quicksand Light"/>
              </a:rPr>
              <a:t>Build a digital platform specifically for pavilions search and renting experience, that can be used to connect user with different outdoor spaces available to hold events, while providing exceptional user experience.</a:t>
            </a:r>
            <a:endParaRPr sz="1200">
              <a:solidFill>
                <a:schemeClr val="dk1"/>
              </a:solidFill>
              <a:latin typeface="Quicksand Light"/>
              <a:ea typeface="Quicksand Light"/>
              <a:cs typeface="Quicksand Light"/>
              <a:sym typeface="Quicksand Light"/>
            </a:endParaRPr>
          </a:p>
        </p:txBody>
      </p:sp>
      <p:sp>
        <p:nvSpPr>
          <p:cNvPr id="91" name="Google Shape;91;p19"/>
          <p:cNvSpPr/>
          <p:nvPr/>
        </p:nvSpPr>
        <p:spPr>
          <a:xfrm>
            <a:off x="4572000" y="1534000"/>
            <a:ext cx="513300" cy="513300"/>
          </a:xfrm>
          <a:prstGeom prst="ellipse">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92" name="Google Shape;92;p19"/>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Barlow"/>
              <a:ea typeface="Barlow"/>
              <a:cs typeface="Barlow"/>
              <a:sym typeface="Barlow"/>
            </a:endParaRPr>
          </a:p>
        </p:txBody>
      </p:sp>
      <p:sp>
        <p:nvSpPr>
          <p:cNvPr id="93" name="Google Shape;93;p19"/>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p:nvPr/>
        </p:nvSpPr>
        <p:spPr>
          <a:xfrm>
            <a:off x="517675" y="2237975"/>
            <a:ext cx="2913900" cy="18009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My Role:</a:t>
            </a:r>
            <a:endParaRPr b="1">
              <a:solidFill>
                <a:schemeClr val="accent2"/>
              </a:solidFill>
              <a:latin typeface="Quicksand"/>
              <a:ea typeface="Quicksand"/>
              <a:cs typeface="Quicksand"/>
              <a:sym typeface="Quicksand"/>
            </a:endParaRPr>
          </a:p>
          <a:p>
            <a:pPr marL="0" lvl="0" indent="0" algn="l" rtl="0">
              <a:lnSpc>
                <a:spcPct val="150000"/>
              </a:lnSpc>
              <a:spcBef>
                <a:spcPts val="0"/>
              </a:spcBef>
              <a:spcAft>
                <a:spcPts val="0"/>
              </a:spcAft>
              <a:buNone/>
            </a:pPr>
            <a:r>
              <a:rPr lang="en" sz="1200">
                <a:solidFill>
                  <a:schemeClr val="dk1"/>
                </a:solidFill>
                <a:latin typeface="Quicksand Light"/>
                <a:ea typeface="Quicksand Light"/>
                <a:cs typeface="Quicksand Light"/>
                <a:sym typeface="Quicksand Light"/>
              </a:rPr>
              <a:t>This is an individual project that allowed me to plan and direct each step of the design thinking process as a UX strategic design student with mobile and web UI design experience.</a:t>
            </a:r>
            <a:endParaRPr sz="1200">
              <a:solidFill>
                <a:schemeClr val="dk1"/>
              </a:solidFill>
              <a:latin typeface="Quicksand Light"/>
              <a:ea typeface="Quicksand Light"/>
              <a:cs typeface="Quicksand Light"/>
              <a:sym typeface="Quicksand Light"/>
            </a:endParaRPr>
          </a:p>
        </p:txBody>
      </p:sp>
      <p:sp>
        <p:nvSpPr>
          <p:cNvPr id="99" name="Google Shape;99;p20"/>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Project overview</a:t>
            </a:r>
            <a:endParaRPr sz="2400" b="1">
              <a:solidFill>
                <a:schemeClr val="accent6"/>
              </a:solidFill>
              <a:latin typeface="Jost"/>
              <a:ea typeface="Jost"/>
              <a:cs typeface="Jost"/>
              <a:sym typeface="Jost"/>
            </a:endParaRPr>
          </a:p>
        </p:txBody>
      </p:sp>
      <p:sp>
        <p:nvSpPr>
          <p:cNvPr id="100" name="Google Shape;100;p20"/>
          <p:cNvSpPr/>
          <p:nvPr/>
        </p:nvSpPr>
        <p:spPr>
          <a:xfrm>
            <a:off x="517675" y="15340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0"/>
          <p:cNvSpPr txBox="1"/>
          <p:nvPr/>
        </p:nvSpPr>
        <p:spPr>
          <a:xfrm>
            <a:off x="4572000" y="2237975"/>
            <a:ext cx="3446100" cy="23550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b="1">
                <a:solidFill>
                  <a:schemeClr val="accent1"/>
                </a:solidFill>
                <a:latin typeface="Quicksand"/>
                <a:ea typeface="Quicksand"/>
                <a:cs typeface="Quicksand"/>
                <a:sym typeface="Quicksand"/>
              </a:rPr>
              <a:t>Responsibilities:</a:t>
            </a:r>
            <a:endParaRPr>
              <a:solidFill>
                <a:srgbClr val="1967D2"/>
              </a:solidFill>
              <a:latin typeface="Quicksand SemiBold"/>
              <a:ea typeface="Quicksand SemiBold"/>
              <a:cs typeface="Quicksand SemiBold"/>
              <a:sym typeface="Quicksand SemiBold"/>
            </a:endParaRPr>
          </a:p>
          <a:p>
            <a:pPr marL="457200" lvl="0" indent="-304800" algn="l" rtl="0">
              <a:lnSpc>
                <a:spcPct val="150000"/>
              </a:lnSpc>
              <a:spcBef>
                <a:spcPts val="0"/>
              </a:spcBef>
              <a:spcAft>
                <a:spcPts val="0"/>
              </a:spcAft>
              <a:buClr>
                <a:schemeClr val="dk1"/>
              </a:buClr>
              <a:buSzPts val="1200"/>
              <a:buFont typeface="Quicksand Light"/>
              <a:buChar char="●"/>
            </a:pPr>
            <a:r>
              <a:rPr lang="en" sz="1200">
                <a:solidFill>
                  <a:schemeClr val="dk1"/>
                </a:solidFill>
                <a:latin typeface="Quicksand Light"/>
                <a:ea typeface="Quicksand Light"/>
                <a:cs typeface="Quicksand Light"/>
                <a:sym typeface="Quicksand Light"/>
              </a:rPr>
              <a:t>Conduct user research</a:t>
            </a:r>
            <a:endParaRPr sz="1200">
              <a:solidFill>
                <a:schemeClr val="dk1"/>
              </a:solidFill>
              <a:latin typeface="Quicksand Light"/>
              <a:ea typeface="Quicksand Light"/>
              <a:cs typeface="Quicksand Light"/>
              <a:sym typeface="Quicksand Light"/>
            </a:endParaRPr>
          </a:p>
          <a:p>
            <a:pPr marL="457200" lvl="0" indent="-304800" algn="l" rtl="0">
              <a:lnSpc>
                <a:spcPct val="150000"/>
              </a:lnSpc>
              <a:spcBef>
                <a:spcPts val="0"/>
              </a:spcBef>
              <a:spcAft>
                <a:spcPts val="0"/>
              </a:spcAft>
              <a:buClr>
                <a:schemeClr val="dk1"/>
              </a:buClr>
              <a:buSzPts val="1200"/>
              <a:buFont typeface="Quicksand Light"/>
              <a:buChar char="●"/>
            </a:pPr>
            <a:r>
              <a:rPr lang="en" sz="1200">
                <a:solidFill>
                  <a:schemeClr val="dk1"/>
                </a:solidFill>
                <a:latin typeface="Quicksand Light"/>
                <a:ea typeface="Quicksand Light"/>
                <a:cs typeface="Quicksand Light"/>
                <a:sym typeface="Quicksand Light"/>
              </a:rPr>
              <a:t>Define the problem and provide insights to inform the ideation phase</a:t>
            </a:r>
            <a:endParaRPr sz="1200">
              <a:solidFill>
                <a:schemeClr val="dk1"/>
              </a:solidFill>
              <a:latin typeface="Quicksand Light"/>
              <a:ea typeface="Quicksand Light"/>
              <a:cs typeface="Quicksand Light"/>
              <a:sym typeface="Quicksand Light"/>
            </a:endParaRPr>
          </a:p>
          <a:p>
            <a:pPr marL="457200" lvl="0" indent="-304800" algn="l" rtl="0">
              <a:lnSpc>
                <a:spcPct val="150000"/>
              </a:lnSpc>
              <a:spcBef>
                <a:spcPts val="0"/>
              </a:spcBef>
              <a:spcAft>
                <a:spcPts val="0"/>
              </a:spcAft>
              <a:buClr>
                <a:schemeClr val="dk1"/>
              </a:buClr>
              <a:buSzPts val="1200"/>
              <a:buFont typeface="Quicksand Light"/>
              <a:buChar char="●"/>
            </a:pPr>
            <a:r>
              <a:rPr lang="en" sz="1200">
                <a:solidFill>
                  <a:schemeClr val="dk1"/>
                </a:solidFill>
                <a:latin typeface="Quicksand Light"/>
                <a:ea typeface="Quicksand Light"/>
                <a:cs typeface="Quicksand Light"/>
                <a:sym typeface="Quicksand Light"/>
              </a:rPr>
              <a:t>Define personas, user journeys, empathy maps, and user flows</a:t>
            </a:r>
            <a:endParaRPr sz="1200">
              <a:solidFill>
                <a:schemeClr val="dk1"/>
              </a:solidFill>
              <a:latin typeface="Quicksand Light"/>
              <a:ea typeface="Quicksand Light"/>
              <a:cs typeface="Quicksand Light"/>
              <a:sym typeface="Quicksand Light"/>
            </a:endParaRPr>
          </a:p>
          <a:p>
            <a:pPr marL="457200" lvl="0" indent="-304800" algn="l" rtl="0">
              <a:lnSpc>
                <a:spcPct val="150000"/>
              </a:lnSpc>
              <a:spcBef>
                <a:spcPts val="0"/>
              </a:spcBef>
              <a:spcAft>
                <a:spcPts val="0"/>
              </a:spcAft>
              <a:buClr>
                <a:schemeClr val="dk1"/>
              </a:buClr>
              <a:buSzPts val="1200"/>
              <a:buFont typeface="Quicksand Light"/>
              <a:buChar char="●"/>
            </a:pPr>
            <a:r>
              <a:rPr lang="en" sz="1200">
                <a:solidFill>
                  <a:schemeClr val="dk1"/>
                </a:solidFill>
                <a:latin typeface="Quicksand Light"/>
                <a:ea typeface="Quicksand Light"/>
                <a:cs typeface="Quicksand Light"/>
                <a:sym typeface="Quicksand Light"/>
              </a:rPr>
              <a:t>Visual design of low-fi and high-fi wireframes, prototypes, and user testing</a:t>
            </a:r>
            <a:endParaRPr sz="1200">
              <a:solidFill>
                <a:schemeClr val="dk1"/>
              </a:solidFill>
              <a:latin typeface="Quicksand Light"/>
              <a:ea typeface="Quicksand Light"/>
              <a:cs typeface="Quicksand Light"/>
              <a:sym typeface="Quicksand Light"/>
            </a:endParaRPr>
          </a:p>
        </p:txBody>
      </p:sp>
      <p:sp>
        <p:nvSpPr>
          <p:cNvPr id="102" name="Google Shape;102;p20"/>
          <p:cNvSpPr/>
          <p:nvPr/>
        </p:nvSpPr>
        <p:spPr>
          <a:xfrm>
            <a:off x="4572000" y="1534000"/>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0"/>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4" name="Google Shape;104;p20"/>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8"/>
        <p:cNvGrpSpPr/>
        <p:nvPr/>
      </p:nvGrpSpPr>
      <p:grpSpPr>
        <a:xfrm>
          <a:off x="0" y="0"/>
          <a:ext cx="0" cy="0"/>
          <a:chOff x="0" y="0"/>
          <a:chExt cx="0" cy="0"/>
        </a:xfrm>
      </p:grpSpPr>
      <p:sp>
        <p:nvSpPr>
          <p:cNvPr id="109" name="Google Shape;109;p21"/>
          <p:cNvSpPr txBox="1"/>
          <p:nvPr/>
        </p:nvSpPr>
        <p:spPr>
          <a:xfrm>
            <a:off x="561975" y="2082300"/>
            <a:ext cx="26823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b="1">
                <a:solidFill>
                  <a:srgbClr val="FFFFFF"/>
                </a:solidFill>
                <a:latin typeface="Jost"/>
                <a:ea typeface="Jost"/>
                <a:cs typeface="Jost"/>
                <a:sym typeface="Jost"/>
              </a:rPr>
              <a:t>Understanding</a:t>
            </a:r>
            <a:endParaRPr sz="2400" b="1">
              <a:solidFill>
                <a:srgbClr val="FFFFFF"/>
              </a:solidFill>
              <a:latin typeface="Jost"/>
              <a:ea typeface="Jost"/>
              <a:cs typeface="Jost"/>
              <a:sym typeface="Jost"/>
            </a:endParaRPr>
          </a:p>
          <a:p>
            <a:pPr marL="0" lvl="0" indent="0" algn="r" rtl="0">
              <a:lnSpc>
                <a:spcPct val="115000"/>
              </a:lnSpc>
              <a:spcBef>
                <a:spcPts val="0"/>
              </a:spcBef>
              <a:spcAft>
                <a:spcPts val="0"/>
              </a:spcAft>
              <a:buNone/>
            </a:pPr>
            <a:r>
              <a:rPr lang="en" sz="2400" b="1">
                <a:solidFill>
                  <a:srgbClr val="FFFFFF"/>
                </a:solidFill>
                <a:latin typeface="Jost"/>
                <a:ea typeface="Jost"/>
                <a:cs typeface="Jost"/>
                <a:sym typeface="Jost"/>
              </a:rPr>
              <a:t>the user</a:t>
            </a:r>
            <a:endParaRPr sz="2400" b="1">
              <a:solidFill>
                <a:srgbClr val="FFFFFF"/>
              </a:solidFill>
              <a:latin typeface="Jost"/>
              <a:ea typeface="Jost"/>
              <a:cs typeface="Jost"/>
              <a:sym typeface="Jost"/>
            </a:endParaRPr>
          </a:p>
        </p:txBody>
      </p:sp>
      <p:sp>
        <p:nvSpPr>
          <p:cNvPr id="110" name="Google Shape;110;p21"/>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User research</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Personas</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Problem statements</a:t>
            </a:r>
            <a:endParaRPr>
              <a:solidFill>
                <a:srgbClr val="FFFFFF"/>
              </a:solidFill>
              <a:latin typeface="Quicksand Medium"/>
              <a:ea typeface="Quicksand Medium"/>
              <a:cs typeface="Quicksand Medium"/>
              <a:sym typeface="Quicksand Medium"/>
            </a:endParaRPr>
          </a:p>
          <a:p>
            <a:pPr marL="457200" lvl="0" indent="-317500" algn="l" rtl="0">
              <a:lnSpc>
                <a:spcPct val="150000"/>
              </a:lnSpc>
              <a:spcBef>
                <a:spcPts val="0"/>
              </a:spcBef>
              <a:spcAft>
                <a:spcPts val="0"/>
              </a:spcAft>
              <a:buClr>
                <a:srgbClr val="FFFFFF"/>
              </a:buClr>
              <a:buSzPts val="1400"/>
              <a:buFont typeface="Quicksand Medium"/>
              <a:buChar char="●"/>
            </a:pPr>
            <a:r>
              <a:rPr lang="en">
                <a:solidFill>
                  <a:srgbClr val="FFFFFF"/>
                </a:solidFill>
                <a:latin typeface="Quicksand Medium"/>
                <a:ea typeface="Quicksand Medium"/>
                <a:cs typeface="Quicksand Medium"/>
                <a:sym typeface="Quicksand Medium"/>
              </a:rPr>
              <a:t>User journey maps</a:t>
            </a:r>
            <a:endParaRPr>
              <a:solidFill>
                <a:srgbClr val="FFFFFF"/>
              </a:solidFill>
              <a:latin typeface="Quicksand Medium"/>
              <a:ea typeface="Quicksand Medium"/>
              <a:cs typeface="Quicksand Medium"/>
              <a:sym typeface="Quicksand Medium"/>
            </a:endParaRPr>
          </a:p>
        </p:txBody>
      </p:sp>
      <p:cxnSp>
        <p:nvCxnSpPr>
          <p:cNvPr id="111" name="Google Shape;111;p21"/>
          <p:cNvCxnSpPr/>
          <p:nvPr/>
        </p:nvCxnSpPr>
        <p:spPr>
          <a:xfrm>
            <a:off x="3496700" y="1971675"/>
            <a:ext cx="0" cy="1162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User research: summary</a:t>
            </a:r>
            <a:endParaRPr sz="2400" b="1">
              <a:solidFill>
                <a:schemeClr val="accent6"/>
              </a:solidFill>
              <a:latin typeface="Jost"/>
              <a:ea typeface="Jost"/>
              <a:cs typeface="Jost"/>
              <a:sym typeface="Jost"/>
            </a:endParaRPr>
          </a:p>
        </p:txBody>
      </p:sp>
      <p:sp>
        <p:nvSpPr>
          <p:cNvPr id="117" name="Google Shape;117;p22"/>
          <p:cNvSpPr txBox="1"/>
          <p:nvPr/>
        </p:nvSpPr>
        <p:spPr>
          <a:xfrm>
            <a:off x="919075" y="2461800"/>
            <a:ext cx="7136100" cy="20319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To understand user frustration, needs, and requirements, I conducted a foundational research through interviews and user surveys for my  project. My goal was to gain insights to understand the processes users go through to find and rent outdoor spaces, and acknowledge the importance of the product.</a:t>
            </a:r>
            <a:endParaRPr sz="12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endParaRPr sz="1200">
              <a:solidFill>
                <a:schemeClr val="dk1"/>
              </a:solidFill>
              <a:latin typeface="Quicksand Medium"/>
              <a:ea typeface="Quicksand Medium"/>
              <a:cs typeface="Quicksand Medium"/>
              <a:sym typeface="Quicksand Medium"/>
            </a:endParaRPr>
          </a:p>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There are two types of user research methodologies: qualitative and quantitative research. I chose qualitative research because I had a time constraint.</a:t>
            </a:r>
            <a:endParaRPr sz="1200">
              <a:solidFill>
                <a:schemeClr val="dk1"/>
              </a:solidFill>
              <a:latin typeface="Quicksand Medium"/>
              <a:ea typeface="Quicksand Medium"/>
              <a:cs typeface="Quicksand Medium"/>
              <a:sym typeface="Quicksand Medium"/>
            </a:endParaRPr>
          </a:p>
        </p:txBody>
      </p:sp>
      <p:sp>
        <p:nvSpPr>
          <p:cNvPr id="118" name="Google Shape;118;p22"/>
          <p:cNvSpPr/>
          <p:nvPr/>
        </p:nvSpPr>
        <p:spPr>
          <a:xfrm>
            <a:off x="4230475" y="1602212"/>
            <a:ext cx="513300" cy="513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User research: pain points</a:t>
            </a:r>
            <a:endParaRPr sz="2400" b="1">
              <a:solidFill>
                <a:schemeClr val="accent6"/>
              </a:solidFill>
              <a:latin typeface="Jost"/>
              <a:ea typeface="Jost"/>
              <a:cs typeface="Jost"/>
              <a:sym typeface="Jost"/>
            </a:endParaRPr>
          </a:p>
        </p:txBody>
      </p:sp>
      <p:sp>
        <p:nvSpPr>
          <p:cNvPr id="125" name="Google Shape;125;p23"/>
          <p:cNvSpPr txBox="1"/>
          <p:nvPr/>
        </p:nvSpPr>
        <p:spPr>
          <a:xfrm>
            <a:off x="441463" y="2008850"/>
            <a:ext cx="1872600" cy="7233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Jost"/>
                <a:ea typeface="Jost"/>
                <a:cs typeface="Jost"/>
                <a:sym typeface="Jost"/>
              </a:rPr>
              <a:t>Limited online resources</a:t>
            </a:r>
            <a:endParaRPr b="1">
              <a:solidFill>
                <a:schemeClr val="accent1"/>
              </a:solidFill>
              <a:latin typeface="Jost"/>
              <a:ea typeface="Jost"/>
              <a:cs typeface="Jost"/>
              <a:sym typeface="Jost"/>
            </a:endParaRPr>
          </a:p>
        </p:txBody>
      </p:sp>
      <p:sp>
        <p:nvSpPr>
          <p:cNvPr id="126" name="Google Shape;126;p23"/>
          <p:cNvSpPr txBox="1"/>
          <p:nvPr/>
        </p:nvSpPr>
        <p:spPr>
          <a:xfrm>
            <a:off x="2582713"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Jost"/>
                <a:ea typeface="Jost"/>
                <a:cs typeface="Jost"/>
                <a:sym typeface="Jost"/>
              </a:rPr>
              <a:t>Poor contact system</a:t>
            </a:r>
            <a:endParaRPr b="1">
              <a:solidFill>
                <a:schemeClr val="accent1"/>
              </a:solidFill>
              <a:latin typeface="Jost"/>
              <a:ea typeface="Jost"/>
              <a:cs typeface="Jost"/>
              <a:sym typeface="Jost"/>
            </a:endParaRPr>
          </a:p>
        </p:txBody>
      </p:sp>
      <p:sp>
        <p:nvSpPr>
          <p:cNvPr id="127" name="Google Shape;127;p23"/>
          <p:cNvSpPr txBox="1"/>
          <p:nvPr/>
        </p:nvSpPr>
        <p:spPr>
          <a:xfrm>
            <a:off x="441475" y="2732150"/>
            <a:ext cx="1872600" cy="9234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Online products and tools for pavilion rental are limited.</a:t>
            </a:r>
            <a:endParaRPr sz="1200">
              <a:solidFill>
                <a:schemeClr val="dk1"/>
              </a:solidFill>
              <a:latin typeface="Quicksand Medium"/>
              <a:ea typeface="Quicksand Medium"/>
              <a:cs typeface="Quicksand Medium"/>
              <a:sym typeface="Quicksand Medium"/>
            </a:endParaRPr>
          </a:p>
        </p:txBody>
      </p:sp>
      <p:sp>
        <p:nvSpPr>
          <p:cNvPr id="128" name="Google Shape;128;p23"/>
          <p:cNvSpPr txBox="1"/>
          <p:nvPr/>
        </p:nvSpPr>
        <p:spPr>
          <a:xfrm>
            <a:off x="2582725" y="2732150"/>
            <a:ext cx="1872600" cy="17547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 The actual system of contacting the pavilion´s administration does not meet users needs or accommodate their busy schedules.</a:t>
            </a:r>
            <a:endParaRPr sz="1200">
              <a:solidFill>
                <a:schemeClr val="dk1"/>
              </a:solidFill>
              <a:latin typeface="Quicksand Medium"/>
              <a:ea typeface="Quicksand Medium"/>
              <a:cs typeface="Quicksand Medium"/>
              <a:sym typeface="Quicksand Medium"/>
            </a:endParaRPr>
          </a:p>
        </p:txBody>
      </p:sp>
      <p:sp>
        <p:nvSpPr>
          <p:cNvPr id="129" name="Google Shape;129;p23"/>
          <p:cNvSpPr txBox="1"/>
          <p:nvPr/>
        </p:nvSpPr>
        <p:spPr>
          <a:xfrm>
            <a:off x="4723969" y="2008850"/>
            <a:ext cx="1872600" cy="7233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Jost"/>
                <a:ea typeface="Jost"/>
                <a:cs typeface="Jost"/>
                <a:sym typeface="Jost"/>
              </a:rPr>
              <a:t>Limited information available</a:t>
            </a:r>
            <a:endParaRPr b="1">
              <a:solidFill>
                <a:schemeClr val="accent1"/>
              </a:solidFill>
              <a:latin typeface="Jost"/>
              <a:ea typeface="Jost"/>
              <a:cs typeface="Jost"/>
              <a:sym typeface="Jost"/>
            </a:endParaRPr>
          </a:p>
        </p:txBody>
      </p:sp>
      <p:sp>
        <p:nvSpPr>
          <p:cNvPr id="130" name="Google Shape;130;p23"/>
          <p:cNvSpPr txBox="1"/>
          <p:nvPr/>
        </p:nvSpPr>
        <p:spPr>
          <a:xfrm>
            <a:off x="4723969" y="2732150"/>
            <a:ext cx="1872600" cy="14775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Not enough details, photos, or reviews online for the available pavilions and their facilities. </a:t>
            </a:r>
            <a:endParaRPr sz="1200">
              <a:solidFill>
                <a:schemeClr val="dk1"/>
              </a:solidFill>
              <a:latin typeface="Quicksand Medium"/>
              <a:ea typeface="Quicksand Medium"/>
              <a:cs typeface="Quicksand Medium"/>
              <a:sym typeface="Quicksand Medium"/>
            </a:endParaRPr>
          </a:p>
        </p:txBody>
      </p:sp>
      <p:sp>
        <p:nvSpPr>
          <p:cNvPr id="131" name="Google Shape;131;p23"/>
          <p:cNvSpPr txBox="1"/>
          <p:nvPr/>
        </p:nvSpPr>
        <p:spPr>
          <a:xfrm>
            <a:off x="6865219" y="20088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b="1">
                <a:solidFill>
                  <a:schemeClr val="accent1"/>
                </a:solidFill>
                <a:latin typeface="Jost"/>
                <a:ea typeface="Jost"/>
                <a:cs typeface="Jost"/>
                <a:sym typeface="Jost"/>
              </a:rPr>
              <a:t>Only one way to pay</a:t>
            </a:r>
            <a:endParaRPr b="1">
              <a:solidFill>
                <a:schemeClr val="accent1"/>
              </a:solidFill>
              <a:latin typeface="Jost"/>
              <a:ea typeface="Jost"/>
              <a:cs typeface="Jost"/>
              <a:sym typeface="Jost"/>
            </a:endParaRPr>
          </a:p>
        </p:txBody>
      </p:sp>
      <p:sp>
        <p:nvSpPr>
          <p:cNvPr id="132" name="Google Shape;132;p23"/>
          <p:cNvSpPr txBox="1"/>
          <p:nvPr/>
        </p:nvSpPr>
        <p:spPr>
          <a:xfrm>
            <a:off x="6865219" y="2732150"/>
            <a:ext cx="1872600" cy="1200600"/>
          </a:xfrm>
          <a:prstGeom prst="rect">
            <a:avLst/>
          </a:prstGeom>
          <a:noFill/>
          <a:ln>
            <a:noFill/>
          </a:ln>
        </p:spPr>
        <p:txBody>
          <a:bodyPr spcFirstLastPara="1" wrap="square" lIns="0" tIns="91425" rIns="91425" bIns="91425" anchor="t" anchorCtr="0">
            <a:spAutoFit/>
          </a:bodyPr>
          <a:lstStyle/>
          <a:p>
            <a:pPr marL="0" marR="0" lvl="0" indent="0" algn="ctr"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Rental fees and payment methods are not limited and cannot be completed online. </a:t>
            </a:r>
            <a:endParaRPr sz="1200">
              <a:solidFill>
                <a:schemeClr val="dk1"/>
              </a:solidFill>
              <a:latin typeface="Quicksand Medium"/>
              <a:ea typeface="Quicksand Medium"/>
              <a:cs typeface="Quicksand Medium"/>
              <a:sym typeface="Quicksand Medium"/>
            </a:endParaRPr>
          </a:p>
        </p:txBody>
      </p:sp>
      <p:sp>
        <p:nvSpPr>
          <p:cNvPr id="133" name="Google Shape;133;p23"/>
          <p:cNvSpPr/>
          <p:nvPr/>
        </p:nvSpPr>
        <p:spPr>
          <a:xfrm>
            <a:off x="1121125" y="1382121"/>
            <a:ext cx="513300" cy="513300"/>
          </a:xfrm>
          <a:prstGeom prst="ellipse">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000" b="1">
                <a:solidFill>
                  <a:schemeClr val="accent1"/>
                </a:solidFill>
                <a:latin typeface="Jost"/>
                <a:ea typeface="Jost"/>
                <a:cs typeface="Jost"/>
                <a:sym typeface="Jost"/>
              </a:rPr>
              <a:t>1</a:t>
            </a:r>
            <a:endParaRPr sz="2000" b="1">
              <a:solidFill>
                <a:schemeClr val="accent1"/>
              </a:solidFill>
              <a:latin typeface="Jost"/>
              <a:ea typeface="Jost"/>
              <a:cs typeface="Jost"/>
              <a:sym typeface="Jost"/>
            </a:endParaRPr>
          </a:p>
        </p:txBody>
      </p:sp>
      <p:sp>
        <p:nvSpPr>
          <p:cNvPr id="134" name="Google Shape;134;p23"/>
          <p:cNvSpPr/>
          <p:nvPr/>
        </p:nvSpPr>
        <p:spPr>
          <a:xfrm>
            <a:off x="3262375" y="1382121"/>
            <a:ext cx="513300" cy="513300"/>
          </a:xfrm>
          <a:prstGeom prst="ellipse">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000" b="1">
                <a:solidFill>
                  <a:schemeClr val="accent1"/>
                </a:solidFill>
                <a:latin typeface="Jost"/>
                <a:ea typeface="Jost"/>
                <a:cs typeface="Jost"/>
                <a:sym typeface="Jost"/>
              </a:rPr>
              <a:t>2</a:t>
            </a:r>
            <a:endParaRPr sz="2000" b="1">
              <a:solidFill>
                <a:schemeClr val="accent1"/>
              </a:solidFill>
              <a:latin typeface="Jost"/>
              <a:ea typeface="Jost"/>
              <a:cs typeface="Jost"/>
              <a:sym typeface="Jost"/>
            </a:endParaRPr>
          </a:p>
        </p:txBody>
      </p:sp>
      <p:sp>
        <p:nvSpPr>
          <p:cNvPr id="135" name="Google Shape;135;p23"/>
          <p:cNvSpPr/>
          <p:nvPr/>
        </p:nvSpPr>
        <p:spPr>
          <a:xfrm>
            <a:off x="5403625" y="1382121"/>
            <a:ext cx="513300" cy="513300"/>
          </a:xfrm>
          <a:prstGeom prst="ellipse">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000" b="1">
                <a:solidFill>
                  <a:schemeClr val="accent1"/>
                </a:solidFill>
                <a:latin typeface="Jost"/>
                <a:ea typeface="Jost"/>
                <a:cs typeface="Jost"/>
                <a:sym typeface="Jost"/>
              </a:rPr>
              <a:t>3</a:t>
            </a:r>
            <a:endParaRPr sz="2000" b="1">
              <a:solidFill>
                <a:schemeClr val="accent1"/>
              </a:solidFill>
              <a:latin typeface="Jost"/>
              <a:ea typeface="Jost"/>
              <a:cs typeface="Jost"/>
              <a:sym typeface="Jost"/>
            </a:endParaRPr>
          </a:p>
        </p:txBody>
      </p:sp>
      <p:sp>
        <p:nvSpPr>
          <p:cNvPr id="136" name="Google Shape;136;p23"/>
          <p:cNvSpPr/>
          <p:nvPr/>
        </p:nvSpPr>
        <p:spPr>
          <a:xfrm>
            <a:off x="7544875" y="1382121"/>
            <a:ext cx="513300" cy="513300"/>
          </a:xfrm>
          <a:prstGeom prst="ellipse">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2000" b="1">
                <a:solidFill>
                  <a:schemeClr val="accent1"/>
                </a:solidFill>
                <a:latin typeface="Jost"/>
                <a:ea typeface="Jost"/>
                <a:cs typeface="Jost"/>
                <a:sym typeface="Jost"/>
              </a:rPr>
              <a:t>4</a:t>
            </a:r>
            <a:endParaRPr sz="2000" b="1">
              <a:solidFill>
                <a:schemeClr val="accent1"/>
              </a:solidFill>
              <a:latin typeface="Jost"/>
              <a:ea typeface="Jost"/>
              <a:cs typeface="Jost"/>
              <a:sym typeface="Jo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Persona: Name</a:t>
            </a:r>
            <a:endParaRPr sz="2400" b="1">
              <a:solidFill>
                <a:schemeClr val="accent6"/>
              </a:solidFill>
              <a:latin typeface="Jost"/>
              <a:ea typeface="Jost"/>
              <a:cs typeface="Jost"/>
              <a:sym typeface="Jost"/>
            </a:endParaRPr>
          </a:p>
        </p:txBody>
      </p:sp>
      <p:sp>
        <p:nvSpPr>
          <p:cNvPr id="142" name="Google Shape;142;p24"/>
          <p:cNvSpPr txBox="1"/>
          <p:nvPr/>
        </p:nvSpPr>
        <p:spPr>
          <a:xfrm>
            <a:off x="517675" y="1674400"/>
            <a:ext cx="2184600" cy="23550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b="1">
                <a:solidFill>
                  <a:schemeClr val="accent1"/>
                </a:solidFill>
                <a:latin typeface="Quicksand"/>
                <a:ea typeface="Quicksand"/>
                <a:cs typeface="Quicksand"/>
                <a:sym typeface="Quicksand"/>
              </a:rPr>
              <a:t>Problem Statement:</a:t>
            </a:r>
            <a:endParaRPr sz="1200">
              <a:solidFill>
                <a:schemeClr val="dk2"/>
              </a:solidFill>
              <a:latin typeface="Quicksand"/>
              <a:ea typeface="Quicksand"/>
              <a:cs typeface="Quicksand"/>
              <a:sym typeface="Quicksand"/>
            </a:endParaRPr>
          </a:p>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Isaiah is a university student and founder of a book club who needs to find an affordable place for rent that also allows dogs to hold their book club event, and maybe an open mic night.</a:t>
            </a:r>
            <a:endParaRPr sz="1200">
              <a:solidFill>
                <a:schemeClr val="dk2"/>
              </a:solidFill>
              <a:latin typeface="Quicksand"/>
              <a:ea typeface="Quicksand"/>
              <a:cs typeface="Quicksand"/>
              <a:sym typeface="Quicksand"/>
            </a:endParaRPr>
          </a:p>
        </p:txBody>
      </p:sp>
      <p:pic>
        <p:nvPicPr>
          <p:cNvPr id="143" name="Google Shape;143;p24"/>
          <p:cNvPicPr preferRelativeResize="0"/>
          <p:nvPr/>
        </p:nvPicPr>
        <p:blipFill>
          <a:blip r:embed="rId3">
            <a:alphaModFix/>
          </a:blip>
          <a:stretch>
            <a:fillRect/>
          </a:stretch>
        </p:blipFill>
        <p:spPr>
          <a:xfrm>
            <a:off x="2854675" y="845738"/>
            <a:ext cx="6136924" cy="34520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None/>
            </a:pPr>
            <a:r>
              <a:rPr lang="en" sz="2400" b="1">
                <a:solidFill>
                  <a:schemeClr val="accent6"/>
                </a:solidFill>
                <a:latin typeface="Jost"/>
                <a:ea typeface="Jost"/>
                <a:cs typeface="Jost"/>
                <a:sym typeface="Jost"/>
              </a:rPr>
              <a:t>User journey map</a:t>
            </a:r>
            <a:endParaRPr sz="2400" b="1">
              <a:solidFill>
                <a:schemeClr val="accent6"/>
              </a:solidFill>
              <a:latin typeface="Jost"/>
              <a:ea typeface="Jost"/>
              <a:cs typeface="Jost"/>
              <a:sym typeface="Jost"/>
            </a:endParaRPr>
          </a:p>
        </p:txBody>
      </p:sp>
      <p:sp>
        <p:nvSpPr>
          <p:cNvPr id="149" name="Google Shape;149;p25"/>
          <p:cNvSpPr txBox="1"/>
          <p:nvPr/>
        </p:nvSpPr>
        <p:spPr>
          <a:xfrm>
            <a:off x="517675" y="1522550"/>
            <a:ext cx="2421300" cy="2031900"/>
          </a:xfrm>
          <a:prstGeom prst="rect">
            <a:avLst/>
          </a:prstGeom>
          <a:noFill/>
          <a:ln>
            <a:noFill/>
          </a:ln>
        </p:spPr>
        <p:txBody>
          <a:bodyPr spcFirstLastPara="1" wrap="square" lIns="0"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 sz="1200">
                <a:solidFill>
                  <a:schemeClr val="dk1"/>
                </a:solidFill>
                <a:latin typeface="Quicksand Medium"/>
                <a:ea typeface="Quicksand Medium"/>
                <a:cs typeface="Quicksand Medium"/>
                <a:sym typeface="Quicksand Medium"/>
              </a:rPr>
              <a:t>By creating user journey maps, I wanted to illustrate the process of how Isaiah behaves, feels, and what they think while accomplishing their goals to address pain points or provide moments of delight.</a:t>
            </a:r>
            <a:endParaRPr sz="1200">
              <a:solidFill>
                <a:schemeClr val="dk1"/>
              </a:solidFill>
              <a:latin typeface="Quicksand Medium"/>
              <a:ea typeface="Quicksand Medium"/>
              <a:cs typeface="Quicksand Medium"/>
              <a:sym typeface="Quicksand Medium"/>
            </a:endParaRPr>
          </a:p>
        </p:txBody>
      </p:sp>
      <p:pic>
        <p:nvPicPr>
          <p:cNvPr id="150" name="Google Shape;150;p25"/>
          <p:cNvPicPr preferRelativeResize="0"/>
          <p:nvPr/>
        </p:nvPicPr>
        <p:blipFill>
          <a:blip r:embed="rId3">
            <a:alphaModFix/>
          </a:blip>
          <a:stretch>
            <a:fillRect/>
          </a:stretch>
        </p:blipFill>
        <p:spPr>
          <a:xfrm>
            <a:off x="3091375" y="1230850"/>
            <a:ext cx="5900225" cy="333780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DEFEB"/>
      </a:lt2>
      <a:accent1>
        <a:srgbClr val="862B0D"/>
      </a:accent1>
      <a:accent2>
        <a:srgbClr val="224B0C"/>
      </a:accent2>
      <a:accent3>
        <a:srgbClr val="B5C99A"/>
      </a:accent3>
      <a:accent4>
        <a:srgbClr val="F4D5AF"/>
      </a:accent4>
      <a:accent5>
        <a:srgbClr val="53A63C"/>
      </a:accent5>
      <a:accent6>
        <a:srgbClr val="224B0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1330</Words>
  <Application>Microsoft Macintosh PowerPoint</Application>
  <PresentationFormat>On-screen Show (16:9)</PresentationFormat>
  <Paragraphs>145</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Quicksand Medium</vt:lpstr>
      <vt:lpstr>Quicksand SemiBold</vt:lpstr>
      <vt:lpstr>Arial</vt:lpstr>
      <vt:lpstr>Archivo</vt:lpstr>
      <vt:lpstr>Jost</vt:lpstr>
      <vt:lpstr>Barlow</vt:lpstr>
      <vt:lpstr>Quicksand</vt:lpstr>
      <vt:lpstr>Calibri</vt:lpstr>
      <vt:lpstr>Quicksand Light</vt:lpstr>
      <vt:lpstr>Archivo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Kirsten Kling</cp:lastModifiedBy>
  <cp:revision>1</cp:revision>
  <dcterms:modified xsi:type="dcterms:W3CDTF">2023-09-21T01:43:55Z</dcterms:modified>
</cp:coreProperties>
</file>